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88254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1154880" y="4388040"/>
            <a:ext cx="88254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30668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677200" y="2603520"/>
            <a:ext cx="430668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5677200" y="4388040"/>
            <a:ext cx="430668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1154880" y="4388040"/>
            <a:ext cx="430668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284148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138920" y="2603520"/>
            <a:ext cx="284148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7122600" y="2603520"/>
            <a:ext cx="284148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7122600" y="4388040"/>
            <a:ext cx="284148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body"/>
          </p:nvPr>
        </p:nvSpPr>
        <p:spPr>
          <a:xfrm>
            <a:off x="4138920" y="4388040"/>
            <a:ext cx="284148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 type="body"/>
          </p:nvPr>
        </p:nvSpPr>
        <p:spPr>
          <a:xfrm>
            <a:off x="1154880" y="4388040"/>
            <a:ext cx="284148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1154880" y="2603520"/>
            <a:ext cx="8825400" cy="3416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882540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30668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5677200" y="2603520"/>
            <a:ext cx="430668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1154880" y="973800"/>
            <a:ext cx="8760960" cy="3277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30668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1154880" y="4388040"/>
            <a:ext cx="430668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5677200" y="2603520"/>
            <a:ext cx="430668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ubTitle"/>
          </p:nvPr>
        </p:nvSpPr>
        <p:spPr>
          <a:xfrm>
            <a:off x="1154880" y="2603520"/>
            <a:ext cx="8825400" cy="3416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30668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677200" y="2603520"/>
            <a:ext cx="430668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677200" y="4388040"/>
            <a:ext cx="430668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30668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677200" y="2603520"/>
            <a:ext cx="430668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1154880" y="4388040"/>
            <a:ext cx="88254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88254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1154880" y="4388040"/>
            <a:ext cx="88254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30668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677200" y="2603520"/>
            <a:ext cx="430668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677200" y="4388040"/>
            <a:ext cx="430668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1154880" y="4388040"/>
            <a:ext cx="430668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284148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138920" y="2603520"/>
            <a:ext cx="284148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7122600" y="2603520"/>
            <a:ext cx="284148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7122600" y="4388040"/>
            <a:ext cx="284148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1" name="PlaceHolder 6"/>
          <p:cNvSpPr>
            <a:spLocks noGrp="1"/>
          </p:cNvSpPr>
          <p:nvPr>
            <p:ph type="body"/>
          </p:nvPr>
        </p:nvSpPr>
        <p:spPr>
          <a:xfrm>
            <a:off x="4138920" y="4388040"/>
            <a:ext cx="284148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2" name="PlaceHolder 7"/>
          <p:cNvSpPr>
            <a:spLocks noGrp="1"/>
          </p:cNvSpPr>
          <p:nvPr>
            <p:ph type="body"/>
          </p:nvPr>
        </p:nvSpPr>
        <p:spPr>
          <a:xfrm>
            <a:off x="1154880" y="4388040"/>
            <a:ext cx="284148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882540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30668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677200" y="2603520"/>
            <a:ext cx="430668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subTitle"/>
          </p:nvPr>
        </p:nvSpPr>
        <p:spPr>
          <a:xfrm>
            <a:off x="1154880" y="973800"/>
            <a:ext cx="8760960" cy="3277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30668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154880" y="4388040"/>
            <a:ext cx="430668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677200" y="2603520"/>
            <a:ext cx="430668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30668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5677200" y="2603520"/>
            <a:ext cx="430668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5677200" y="4388040"/>
            <a:ext cx="430668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30668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5677200" y="2603520"/>
            <a:ext cx="430668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1154880" y="4388040"/>
            <a:ext cx="88254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" name="CustomShape 2"/>
          <p:cNvSpPr/>
          <p:nvPr/>
        </p:nvSpPr>
        <p:spPr>
          <a:xfrm>
            <a:off x="0" y="2666880"/>
            <a:ext cx="4190760" cy="4190760"/>
          </a:xfrm>
          <a:prstGeom prst="ellipse">
            <a:avLst/>
          </a:prstGeom>
          <a:gradFill>
            <a:gsLst>
              <a:gs pos="0">
                <a:schemeClr val="accent5">
                  <a:alpha val="11000"/>
                </a:schemeClr>
              </a:gs>
              <a:gs pos="36000">
                <a:schemeClr val="accent5">
                  <a:alpha val="10000"/>
                </a:schemeClr>
              </a:gs>
              <a:gs pos="75000">
                <a:schemeClr val="accent5"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2895480"/>
            <a:ext cx="2361960" cy="2361960"/>
          </a:xfrm>
          <a:prstGeom prst="ellipse">
            <a:avLst/>
          </a:prstGeom>
          <a:gradFill>
            <a:gsLst>
              <a:gs pos="0">
                <a:schemeClr val="accent5">
                  <a:alpha val="8000"/>
                </a:schemeClr>
              </a:gs>
              <a:gs pos="3600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8609040" y="5867280"/>
            <a:ext cx="990360" cy="990360"/>
          </a:xfrm>
          <a:prstGeom prst="ellipse">
            <a:avLst/>
          </a:prstGeom>
          <a:gradFill>
            <a:gsLst>
              <a:gs pos="0">
                <a:schemeClr val="accent5">
                  <a:alpha val="14000"/>
                </a:schemeClr>
              </a:gs>
              <a:gs pos="36000">
                <a:schemeClr val="accent5">
                  <a:alpha val="7000"/>
                </a:schemeClr>
              </a:gs>
              <a:gs pos="66000">
                <a:schemeClr val="accent5"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>
            <a:gsLst>
              <a:gs pos="0">
                <a:schemeClr val="accent5">
                  <a:alpha val="7000"/>
                </a:schemeClr>
              </a:gs>
              <a:gs pos="36000">
                <a:schemeClr val="accent5">
                  <a:alpha val="6000"/>
                </a:schemeClr>
              </a:gs>
              <a:gs pos="69000">
                <a:schemeClr val="accent5"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7999560" y="8640"/>
            <a:ext cx="1599840" cy="1599840"/>
          </a:xfrm>
          <a:prstGeom prst="ellipse">
            <a:avLst/>
          </a:prstGeom>
          <a:gradFill>
            <a:gsLst>
              <a:gs pos="0">
                <a:schemeClr val="accent5">
                  <a:alpha val="14000"/>
                </a:schemeClr>
              </a:gs>
              <a:gs pos="36000">
                <a:schemeClr val="accent5">
                  <a:alpha val="7000"/>
                </a:schemeClr>
              </a:gs>
              <a:gs pos="73000">
                <a:schemeClr val="accent5"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 rot="21010200">
            <a:off x="8490960" y="1797480"/>
            <a:ext cx="3299040" cy="440640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459360" y="1866240"/>
            <a:ext cx="11277360" cy="4533480"/>
          </a:xfrm>
          <a:custGeom>
            <a:avLst/>
            <a:gdLst/>
            <a:ahLst/>
            <a:cxnLst/>
            <a:rect l="l" t="t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0" y="1440"/>
            <a:ext cx="12191760" cy="6856200"/>
          </a:xfrm>
          <a:custGeom>
            <a:avLst/>
            <a:gdLst/>
            <a:ahLst/>
            <a:cxnLst/>
            <a:rect l="l" t="t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0" hidden="1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0" name="Picture 8"/>
          <p:cNvPicPr/>
          <p:nvPr/>
        </p:nvPicPr>
        <p:blipFill>
          <a:blip r:embed="rId15"/>
          <a:stretch/>
        </p:blipFill>
        <p:spPr>
          <a:xfrm>
            <a:off x="0" y="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11" name="CustomShape 11" hidden="1"/>
          <p:cNvSpPr/>
          <p:nvPr/>
        </p:nvSpPr>
        <p:spPr>
          <a:xfrm>
            <a:off x="11219760" y="6657840"/>
            <a:ext cx="97164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700" b="0" strike="noStrike" spc="-1">
                <a:solidFill>
                  <a:srgbClr val="DC5F00"/>
                </a:solidFill>
                <a:latin typeface="AGReverance"/>
              </a:rPr>
              <a:t>© Полшкова В.В., 2018</a:t>
            </a:r>
            <a:endParaRPr lang="en-US" sz="700" b="0" strike="noStrike" spc="-1">
              <a:latin typeface="Arial"/>
            </a:endParaRPr>
          </a:p>
        </p:txBody>
      </p:sp>
      <p:pic>
        <p:nvPicPr>
          <p:cNvPr id="12" name="Picture 12"/>
          <p:cNvPicPr/>
          <p:nvPr/>
        </p:nvPicPr>
        <p:blipFill>
          <a:blip r:embed="rId16"/>
          <a:srcRect l="21118" t="4465" r="4672" b="8755"/>
          <a:stretch/>
        </p:blipFill>
        <p:spPr>
          <a:xfrm>
            <a:off x="707760" y="4966200"/>
            <a:ext cx="2337840" cy="1619640"/>
          </a:xfrm>
          <a:prstGeom prst="rect">
            <a:avLst/>
          </a:prstGeom>
          <a:ln>
            <a:noFill/>
          </a:ln>
        </p:spPr>
      </p:pic>
      <p:sp>
        <p:nvSpPr>
          <p:cNvPr id="13" name="CustomShape 12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CustomShape 13"/>
          <p:cNvSpPr/>
          <p:nvPr/>
        </p:nvSpPr>
        <p:spPr>
          <a:xfrm>
            <a:off x="0" y="1440"/>
            <a:ext cx="12191760" cy="6856200"/>
          </a:xfrm>
          <a:custGeom>
            <a:avLst/>
            <a:gdLst/>
            <a:ahLst/>
            <a:cxnLst/>
            <a:rect l="l" t="t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" name="Picture 8"/>
          <p:cNvPicPr/>
          <p:nvPr/>
        </p:nvPicPr>
        <p:blipFill>
          <a:blip r:embed="rId15"/>
          <a:stretch/>
        </p:blipFill>
        <p:spPr>
          <a:xfrm>
            <a:off x="0" y="0"/>
            <a:ext cx="12191760" cy="6860880"/>
          </a:xfrm>
          <a:prstGeom prst="rect">
            <a:avLst/>
          </a:prstGeom>
          <a:ln>
            <a:noFill/>
          </a:ln>
        </p:spPr>
      </p:pic>
      <p:pic>
        <p:nvPicPr>
          <p:cNvPr id="16" name="Picture 8"/>
          <p:cNvPicPr/>
          <p:nvPr/>
        </p:nvPicPr>
        <p:blipFill>
          <a:blip r:embed="rId17" cstate="print"/>
          <a:stretch/>
        </p:blipFill>
        <p:spPr>
          <a:xfrm>
            <a:off x="8701920" y="212040"/>
            <a:ext cx="3078360" cy="1891440"/>
          </a:xfrm>
          <a:prstGeom prst="rect">
            <a:avLst/>
          </a:prstGeom>
          <a:ln>
            <a:noFill/>
          </a:ln>
        </p:spPr>
      </p:pic>
      <p:pic>
        <p:nvPicPr>
          <p:cNvPr id="17" name="Picture 4"/>
          <p:cNvPicPr/>
          <p:nvPr/>
        </p:nvPicPr>
        <p:blipFill>
          <a:blip r:embed="rId18"/>
          <a:stretch/>
        </p:blipFill>
        <p:spPr>
          <a:xfrm>
            <a:off x="2234880" y="718920"/>
            <a:ext cx="5239080" cy="2383560"/>
          </a:xfrm>
          <a:prstGeom prst="rect">
            <a:avLst/>
          </a:prstGeom>
          <a:ln>
            <a:noFill/>
          </a:ln>
        </p:spPr>
      </p:pic>
      <p:sp>
        <p:nvSpPr>
          <p:cNvPr id="18" name="PlaceHolder 14"/>
          <p:cNvSpPr>
            <a:spLocks noGrp="1"/>
          </p:cNvSpPr>
          <p:nvPr>
            <p:ph type="title"/>
          </p:nvPr>
        </p:nvSpPr>
        <p:spPr>
          <a:xfrm>
            <a:off x="1154880" y="2099880"/>
            <a:ext cx="8825400" cy="26773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5400" b="0" strike="noStrike" spc="-1">
                <a:solidFill>
                  <a:srgbClr val="EEECE1"/>
                </a:solidFill>
                <a:latin typeface="Century Gothic"/>
              </a:rPr>
              <a:t>Образец заголовка</a:t>
            </a:r>
            <a:endParaRPr lang="en-US" sz="54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" name="PlaceHolder 15"/>
          <p:cNvSpPr>
            <a:spLocks noGrp="1"/>
          </p:cNvSpPr>
          <p:nvPr>
            <p:ph type="dt"/>
          </p:nvPr>
        </p:nvSpPr>
        <p:spPr>
          <a:xfrm rot="5400000">
            <a:off x="10159200" y="1792080"/>
            <a:ext cx="990360" cy="304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A7D7A9B3-CC01-43D9-919B-47A441B70CD3}" type="datetime">
              <a:rPr lang="en-US" sz="1000" b="0" strike="noStrike" spc="-1">
                <a:solidFill>
                  <a:srgbClr val="FFFFFF"/>
                </a:solidFill>
                <a:latin typeface="Century Gothic"/>
              </a:rPr>
              <a:pPr>
                <a:lnSpc>
                  <a:spcPct val="100000"/>
                </a:lnSpc>
              </a:pPr>
              <a:t>4/12/2023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20" name="PlaceHolder 16"/>
          <p:cNvSpPr>
            <a:spLocks noGrp="1"/>
          </p:cNvSpPr>
          <p:nvPr>
            <p:ph type="ftr"/>
          </p:nvPr>
        </p:nvSpPr>
        <p:spPr>
          <a:xfrm rot="5400000">
            <a:off x="8952120" y="3227760"/>
            <a:ext cx="3859560" cy="30456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21" name="PlaceHolder 1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Century Gothic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" name="CustomShape 2"/>
          <p:cNvSpPr/>
          <p:nvPr/>
        </p:nvSpPr>
        <p:spPr>
          <a:xfrm>
            <a:off x="0" y="2666880"/>
            <a:ext cx="4190760" cy="4190760"/>
          </a:xfrm>
          <a:prstGeom prst="ellipse">
            <a:avLst/>
          </a:prstGeom>
          <a:gradFill>
            <a:gsLst>
              <a:gs pos="0">
                <a:schemeClr val="accent5">
                  <a:alpha val="11000"/>
                </a:schemeClr>
              </a:gs>
              <a:gs pos="36000">
                <a:schemeClr val="accent5">
                  <a:alpha val="10000"/>
                </a:schemeClr>
              </a:gs>
              <a:gs pos="75000">
                <a:schemeClr val="accent5"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" name="CustomShape 3"/>
          <p:cNvSpPr/>
          <p:nvPr/>
        </p:nvSpPr>
        <p:spPr>
          <a:xfrm>
            <a:off x="0" y="2895480"/>
            <a:ext cx="2361960" cy="2361960"/>
          </a:xfrm>
          <a:prstGeom prst="ellipse">
            <a:avLst/>
          </a:prstGeom>
          <a:gradFill>
            <a:gsLst>
              <a:gs pos="0">
                <a:schemeClr val="accent5">
                  <a:alpha val="8000"/>
                </a:schemeClr>
              </a:gs>
              <a:gs pos="3600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1" name="CustomShape 4"/>
          <p:cNvSpPr/>
          <p:nvPr/>
        </p:nvSpPr>
        <p:spPr>
          <a:xfrm>
            <a:off x="8609040" y="5867280"/>
            <a:ext cx="990360" cy="990360"/>
          </a:xfrm>
          <a:prstGeom prst="ellipse">
            <a:avLst/>
          </a:prstGeom>
          <a:gradFill>
            <a:gsLst>
              <a:gs pos="0">
                <a:schemeClr val="accent5">
                  <a:alpha val="14000"/>
                </a:schemeClr>
              </a:gs>
              <a:gs pos="36000">
                <a:schemeClr val="accent5">
                  <a:alpha val="7000"/>
                </a:schemeClr>
              </a:gs>
              <a:gs pos="66000">
                <a:schemeClr val="accent5"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2" name="CustomShape 5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>
            <a:gsLst>
              <a:gs pos="0">
                <a:schemeClr val="accent5">
                  <a:alpha val="7000"/>
                </a:schemeClr>
              </a:gs>
              <a:gs pos="36000">
                <a:schemeClr val="accent5">
                  <a:alpha val="6000"/>
                </a:schemeClr>
              </a:gs>
              <a:gs pos="69000">
                <a:schemeClr val="accent5"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3" name="CustomShape 6"/>
          <p:cNvSpPr/>
          <p:nvPr/>
        </p:nvSpPr>
        <p:spPr>
          <a:xfrm>
            <a:off x="7999560" y="8640"/>
            <a:ext cx="1599840" cy="1599840"/>
          </a:xfrm>
          <a:prstGeom prst="ellipse">
            <a:avLst/>
          </a:prstGeom>
          <a:gradFill>
            <a:gsLst>
              <a:gs pos="0">
                <a:schemeClr val="accent5">
                  <a:alpha val="14000"/>
                </a:schemeClr>
              </a:gs>
              <a:gs pos="36000">
                <a:schemeClr val="accent5">
                  <a:alpha val="7000"/>
                </a:schemeClr>
              </a:gs>
              <a:gs pos="73000">
                <a:schemeClr val="accent5"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4" name="CustomShape 7"/>
          <p:cNvSpPr/>
          <p:nvPr/>
        </p:nvSpPr>
        <p:spPr>
          <a:xfrm rot="21010200">
            <a:off x="8490960" y="1797480"/>
            <a:ext cx="3299040" cy="440640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8"/>
          <p:cNvSpPr/>
          <p:nvPr/>
        </p:nvSpPr>
        <p:spPr>
          <a:xfrm>
            <a:off x="459360" y="1866240"/>
            <a:ext cx="11277360" cy="4533480"/>
          </a:xfrm>
          <a:custGeom>
            <a:avLst/>
            <a:gdLst/>
            <a:ahLst/>
            <a:cxnLst/>
            <a:rect l="l" t="t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9"/>
          <p:cNvSpPr/>
          <p:nvPr/>
        </p:nvSpPr>
        <p:spPr>
          <a:xfrm>
            <a:off x="0" y="1440"/>
            <a:ext cx="12191760" cy="6856200"/>
          </a:xfrm>
          <a:custGeom>
            <a:avLst/>
            <a:gdLst/>
            <a:ahLst/>
            <a:cxnLst/>
            <a:rect l="l" t="t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10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68" name="Picture 8"/>
          <p:cNvPicPr/>
          <p:nvPr/>
        </p:nvPicPr>
        <p:blipFill>
          <a:blip r:embed="rId15"/>
          <a:stretch/>
        </p:blipFill>
        <p:spPr>
          <a:xfrm>
            <a:off x="0" y="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69" name="CustomShape 11"/>
          <p:cNvSpPr/>
          <p:nvPr/>
        </p:nvSpPr>
        <p:spPr>
          <a:xfrm>
            <a:off x="11219760" y="6657840"/>
            <a:ext cx="97164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700" b="0" strike="noStrike" spc="-1">
                <a:solidFill>
                  <a:srgbClr val="DC5F00"/>
                </a:solidFill>
                <a:latin typeface="AGReverance"/>
              </a:rPr>
              <a:t>© Полшкова В.В., 2018</a:t>
            </a:r>
            <a:endParaRPr lang="en-US" sz="700" b="0" strike="noStrike" spc="-1">
              <a:latin typeface="Arial"/>
            </a:endParaRPr>
          </a:p>
        </p:txBody>
      </p:sp>
      <p:pic>
        <p:nvPicPr>
          <p:cNvPr id="70" name="Picture 8"/>
          <p:cNvPicPr/>
          <p:nvPr/>
        </p:nvPicPr>
        <p:blipFill>
          <a:blip r:embed="rId16"/>
          <a:stretch/>
        </p:blipFill>
        <p:spPr>
          <a:xfrm>
            <a:off x="9977400" y="5366880"/>
            <a:ext cx="2059200" cy="1265040"/>
          </a:xfrm>
          <a:prstGeom prst="rect">
            <a:avLst/>
          </a:prstGeom>
          <a:ln>
            <a:noFill/>
          </a:ln>
        </p:spPr>
      </p:pic>
      <p:pic>
        <p:nvPicPr>
          <p:cNvPr id="71" name="Picture 4"/>
          <p:cNvPicPr/>
          <p:nvPr/>
        </p:nvPicPr>
        <p:blipFill>
          <a:blip r:embed="rId17"/>
          <a:stretch/>
        </p:blipFill>
        <p:spPr>
          <a:xfrm>
            <a:off x="9385560" y="527040"/>
            <a:ext cx="2176560" cy="990000"/>
          </a:xfrm>
          <a:prstGeom prst="rect">
            <a:avLst/>
          </a:prstGeom>
          <a:ln>
            <a:noFill/>
          </a:ln>
        </p:spPr>
      </p:pic>
      <p:sp>
        <p:nvSpPr>
          <p:cNvPr id="72" name="PlaceHolder 12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EEECE1"/>
                </a:solidFill>
                <a:latin typeface="Century Gothic"/>
              </a:rPr>
              <a:t>Образец заголовка</a:t>
            </a:r>
            <a:endParaRPr lang="en-US" sz="36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3" name="PlaceHolder 13"/>
          <p:cNvSpPr>
            <a:spLocks noGrp="1"/>
          </p:cNvSpPr>
          <p:nvPr>
            <p:ph type="body"/>
          </p:nvPr>
        </p:nvSpPr>
        <p:spPr>
          <a:xfrm>
            <a:off x="1154880" y="2603520"/>
            <a:ext cx="8825400" cy="341604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E84C22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E84C22"/>
              </a:buClr>
              <a:buSzPct val="80000"/>
              <a:buFont typeface="Wingdings 3" charset="2"/>
              <a:buChar char=""/>
            </a:pPr>
            <a:r>
              <a:rPr lang="en-US" sz="1600" b="0" strike="noStrike" spc="-1">
                <a:solidFill>
                  <a:srgbClr val="404040"/>
                </a:solidFill>
                <a:latin typeface="Century Gothic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E84C22"/>
              </a:buClr>
              <a:buSzPct val="80000"/>
              <a:buFont typeface="Wingdings 3" charset="2"/>
              <a:buChar char=""/>
            </a:pPr>
            <a:r>
              <a:rPr lang="en-US" sz="1400" b="0" strike="noStrike" spc="-1">
                <a:solidFill>
                  <a:srgbClr val="404040"/>
                </a:solidFill>
                <a:latin typeface="Century Gothic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E84C22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E84C22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Пятый уровень</a:t>
            </a:r>
          </a:p>
        </p:txBody>
      </p:sp>
      <p:sp>
        <p:nvSpPr>
          <p:cNvPr id="74" name="PlaceHolder 14"/>
          <p:cNvSpPr>
            <a:spLocks noGrp="1"/>
          </p:cNvSpPr>
          <p:nvPr>
            <p:ph type="dt"/>
          </p:nvPr>
        </p:nvSpPr>
        <p:spPr>
          <a:xfrm>
            <a:off x="10653120" y="6391800"/>
            <a:ext cx="990360" cy="30456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07BB42F-228F-46A1-B6D1-84867469E8D9}" type="datetime">
              <a:rPr lang="en-US" sz="1000" b="1" strike="noStrike" spc="-1">
                <a:solidFill>
                  <a:srgbClr val="E84C22"/>
                </a:solidFill>
                <a:latin typeface="Century Gothic"/>
              </a:rPr>
              <a:pPr algn="r">
                <a:lnSpc>
                  <a:spcPct val="100000"/>
                </a:lnSpc>
              </a:pPr>
              <a:t>4/12/2023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75" name="PlaceHolder 15"/>
          <p:cNvSpPr>
            <a:spLocks noGrp="1"/>
          </p:cNvSpPr>
          <p:nvPr>
            <p:ph type="ftr"/>
          </p:nvPr>
        </p:nvSpPr>
        <p:spPr>
          <a:xfrm>
            <a:off x="561240" y="6391800"/>
            <a:ext cx="3859560" cy="30456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6" name="PlaceHolder 16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fld id="{FB22562B-3DB2-4DA0-B7D3-34CA69ED1B33}" type="slidenum">
              <a:rPr lang="en-US" sz="2800" b="0" strike="noStrike" spc="-1">
                <a:solidFill>
                  <a:srgbClr val="FFFFFF"/>
                </a:solid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RicdeDJKIXM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6.xml"/><Relationship Id="rId1" Type="http://schemas.openxmlformats.org/officeDocument/2006/relationships/audio" Target="file:///C:\Users\&#1055;&#1050;\Downloads\&#1056;&#1072;&#1089;&#1089;&#1082;&#1072;&#1079;%20&#1087;&#1077;&#1076;&#1072;&#1075;&#1086;&#1075;&#1072;.m4a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file:///C:\Users\&#1055;&#1050;\Downloads\&#1088;&#1077;&#1073;&#1077;&#1085;&#1086;&#1082;.m4a" TargetMode="External"/><Relationship Id="rId1" Type="http://schemas.microsoft.com/office/2007/relationships/media" Target="file:///C:\Users\&#1055;&#1050;\Downloads\&#1088;&#1077;&#1073;&#1077;&#1085;&#1086;&#1082;.m4a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file:///C:\Users\&#1055;&#1050;\Downloads\&#1073;&#1077;&#1083;&#1099;&#1077;%20&#1087;&#1072;&#1085;&#1072;&#1084;&#1082;&#1080;.mp3" TargetMode="External"/><Relationship Id="rId1" Type="http://schemas.microsoft.com/office/2007/relationships/media" Target="file:///C:\Users\&#1055;&#1050;\Downloads\&#1073;&#1077;&#1083;&#1099;&#1077;%20&#1087;&#1072;&#1085;&#1072;&#1084;&#1082;&#1080;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1154880" y="3071810"/>
            <a:ext cx="8825400" cy="3643338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endParaRPr lang="ru-RU" sz="5400" spc="-1" dirty="0" smtClean="0">
              <a:solidFill>
                <a:srgbClr val="911E1B"/>
              </a:solidFill>
              <a:latin typeface="Monotype Corsiva" pitchFamily="66" charset="0"/>
            </a:endParaRPr>
          </a:p>
          <a:p>
            <a:pPr algn="ctr">
              <a:lnSpc>
                <a:spcPct val="100000"/>
              </a:lnSpc>
            </a:pPr>
            <a:endParaRPr lang="ru-RU" sz="5400" spc="-1" dirty="0">
              <a:solidFill>
                <a:srgbClr val="911E1B"/>
              </a:solidFill>
              <a:latin typeface="Monotype Corsiva" pitchFamily="66" charset="0"/>
            </a:endParaRPr>
          </a:p>
          <a:p>
            <a:pPr algn="ctr">
              <a:lnSpc>
                <a:spcPct val="100000"/>
              </a:lnSpc>
            </a:pPr>
            <a:endParaRPr lang="ru-RU" sz="5400" spc="-1" dirty="0" smtClean="0">
              <a:solidFill>
                <a:srgbClr val="911E1B"/>
              </a:solidFill>
              <a:latin typeface="Monotype Corsiva" pitchFamily="66" charset="0"/>
            </a:endParaRPr>
          </a:p>
          <a:p>
            <a:pPr algn="ctr">
              <a:lnSpc>
                <a:spcPct val="100000"/>
              </a:lnSpc>
            </a:pPr>
            <a:endParaRPr lang="ru-RU" sz="5400" spc="-1" dirty="0">
              <a:solidFill>
                <a:srgbClr val="911E1B"/>
              </a:solidFill>
              <a:latin typeface="Monotype Corsiva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ru-RU" sz="5400" spc="-1" dirty="0" smtClean="0">
                <a:solidFill>
                  <a:srgbClr val="911E1B"/>
                </a:solidFill>
                <a:latin typeface="Monotype Corsiva" pitchFamily="66" charset="0"/>
              </a:rPr>
              <a:t>История появления песни </a:t>
            </a:r>
          </a:p>
          <a:p>
            <a:pPr algn="ctr">
              <a:lnSpc>
                <a:spcPct val="100000"/>
              </a:lnSpc>
            </a:pPr>
            <a:r>
              <a:rPr lang="ru-RU" sz="5400" spc="-1" dirty="0" smtClean="0">
                <a:solidFill>
                  <a:srgbClr val="911E1B"/>
                </a:solidFill>
                <a:latin typeface="Monotype Corsiva" pitchFamily="66" charset="0"/>
              </a:rPr>
              <a:t>«Белые панамки»</a:t>
            </a:r>
          </a:p>
          <a:p>
            <a:pPr algn="r">
              <a:lnSpc>
                <a:spcPct val="100000"/>
              </a:lnSpc>
            </a:pPr>
            <a:r>
              <a:rPr lang="ru-RU" sz="2000" spc="-1" dirty="0" smtClean="0">
                <a:solidFill>
                  <a:srgbClr val="911E1B"/>
                </a:solidFill>
                <a:latin typeface="Monotype Corsiva" pitchFamily="66" charset="0"/>
              </a:rPr>
              <a:t>Автор дидактического материала </a:t>
            </a:r>
          </a:p>
          <a:p>
            <a:pPr algn="r">
              <a:lnSpc>
                <a:spcPct val="100000"/>
              </a:lnSpc>
            </a:pPr>
            <a:r>
              <a:rPr lang="ru-RU" sz="2000" spc="-1" dirty="0" smtClean="0">
                <a:solidFill>
                  <a:srgbClr val="911E1B"/>
                </a:solidFill>
                <a:latin typeface="Monotype Corsiva" pitchFamily="66" charset="0"/>
              </a:rPr>
              <a:t>музыкальный руководитель МДОУ «Сланцевский детский сад № 3» </a:t>
            </a:r>
          </a:p>
          <a:p>
            <a:pPr algn="r">
              <a:lnSpc>
                <a:spcPct val="100000"/>
              </a:lnSpc>
            </a:pPr>
            <a:r>
              <a:rPr lang="ru-RU" sz="2000" spc="-1" dirty="0" smtClean="0">
                <a:solidFill>
                  <a:srgbClr val="911E1B"/>
                </a:solidFill>
                <a:latin typeface="Monotype Corsiva" pitchFamily="66" charset="0"/>
              </a:rPr>
              <a:t>Пекарева Татьяна Анатольевна</a:t>
            </a:r>
          </a:p>
          <a:p>
            <a:pPr algn="r">
              <a:lnSpc>
                <a:spcPct val="100000"/>
              </a:lnSpc>
            </a:pPr>
            <a:r>
              <a:rPr lang="ru-RU" sz="2000" spc="-1" dirty="0" smtClean="0">
                <a:solidFill>
                  <a:srgbClr val="911E1B"/>
                </a:solidFill>
                <a:latin typeface="Monotype Corsiva" pitchFamily="66" charset="0"/>
              </a:rPr>
              <a:t>1 кв.категория</a:t>
            </a:r>
          </a:p>
          <a:p>
            <a:pPr algn="ctr">
              <a:lnSpc>
                <a:spcPct val="100000"/>
              </a:lnSpc>
            </a:pPr>
            <a:endParaRPr lang="en-US" sz="5400" b="0" strike="noStrike" spc="-1" dirty="0">
              <a:solidFill>
                <a:srgbClr val="0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1154880" y="973800"/>
            <a:ext cx="9227400" cy="706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ru-RU" sz="3600" b="1" spc="-1" dirty="0" smtClean="0">
                <a:latin typeface="Monotype Corsiva" pitchFamily="66" charset="0"/>
              </a:rPr>
              <a:t>Знакомство</a:t>
            </a:r>
            <a:r>
              <a:rPr lang="ru-RU" sz="3600" b="1" dirty="0" smtClean="0">
                <a:latin typeface="Monotype Corsiva" pitchFamily="66" charset="0"/>
              </a:rPr>
              <a:t> с песней  (прослушивание песни) </a:t>
            </a:r>
          </a:p>
          <a:p>
            <a:r>
              <a:rPr lang="ru-RU" sz="3600" b="1" dirty="0" smtClean="0">
                <a:latin typeface="Monotype Corsiva" pitchFamily="66" charset="0"/>
              </a:rPr>
              <a:t>« Белые панамки» </a:t>
            </a:r>
          </a:p>
          <a:p>
            <a:r>
              <a:rPr lang="en-US" sz="2400" b="1" dirty="0" smtClean="0">
                <a:latin typeface="Monotype Corsiva" pitchFamily="66" charset="0"/>
                <a:hlinkClick r:id="rId2"/>
              </a:rPr>
              <a:t>https://www.youtube.com/watch?v=RicdeDJKIXM</a:t>
            </a:r>
            <a:endParaRPr lang="ru-RU" sz="2400" b="1" dirty="0" smtClean="0">
              <a:latin typeface="Monotype Corsiva" pitchFamily="66" charset="0"/>
            </a:endParaRPr>
          </a:p>
          <a:p>
            <a:endParaRPr lang="ru-RU" sz="3600" b="1" dirty="0" smtClean="0">
              <a:latin typeface="Monotype Corsiva" pitchFamily="66" charset="0"/>
            </a:endParaRPr>
          </a:p>
        </p:txBody>
      </p:sp>
      <p:pic>
        <p:nvPicPr>
          <p:cNvPr id="3073" name="Picture 1" descr="C:\Users\главный бухгалтер\Desktop\белые панамки\3y3bvgxmeeq6wawx_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6524" y="2143116"/>
            <a:ext cx="5584343" cy="3357586"/>
          </a:xfrm>
          <a:prstGeom prst="rect">
            <a:avLst/>
          </a:prstGeom>
          <a:noFill/>
        </p:spPr>
      </p:pic>
      <p:pic>
        <p:nvPicPr>
          <p:cNvPr id="3074" name="Picture 2" descr="C:\Users\главный бухгалтер\Desktop\белые панамки\5032446_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4" y="2143116"/>
            <a:ext cx="4748971" cy="3361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1154880" y="500042"/>
            <a:ext cx="8760960" cy="600079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ru-RU" sz="2400" dirty="0" smtClean="0">
                <a:latin typeface="Monotype Corsiva" pitchFamily="66" charset="0"/>
              </a:rPr>
              <a:t>Одним из трагических периодов в 20 веке была Великая Отечественная война 1941-1945 годов. 8 сентября 1941 года фашисты прорвались к южному берегу Ладожского озера. Ленинград оказался полностью блокирован с суши. замкнулось блокадное кольцо начались </a:t>
            </a:r>
            <a:r>
              <a:rPr lang="ru-RU" sz="2400" b="1" dirty="0" smtClean="0">
                <a:latin typeface="Monotype Corsiva" pitchFamily="66" charset="0"/>
              </a:rPr>
              <a:t>900 страшных дней блокады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r>
              <a:rPr lang="ru-RU" sz="2400" dirty="0" smtClean="0">
                <a:latin typeface="Monotype Corsiva" pitchFamily="66" charset="0"/>
              </a:rPr>
              <a:t>В Ленинграде оставалось 400 тыс. детей – от младенцев до школьников и подростков.</a:t>
            </a:r>
          </a:p>
          <a:p>
            <a:r>
              <a:rPr lang="ru-RU" sz="1400" b="1" dirty="0" smtClean="0"/>
              <a:t>Варвара </a:t>
            </a:r>
            <a:r>
              <a:rPr lang="ru-RU" sz="1400" b="1" dirty="0" err="1" smtClean="0"/>
              <a:t>Вольтман-Спасская</a:t>
            </a:r>
            <a:r>
              <a:rPr lang="ru-RU" sz="1400" b="1" dirty="0" smtClean="0"/>
              <a:t> (1901–1966) «В кольце»</a:t>
            </a:r>
          </a:p>
          <a:p>
            <a:r>
              <a:rPr lang="ru-RU" sz="1400" b="1" dirty="0" smtClean="0"/>
              <a:t>«Блокадный дневник 1941–1945»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«Мы детишек поспешно вывозим…»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 детишек поспешно вывозим,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Метим каждый детский носочек,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клокочет в груди паровоза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Наша боль — дети едут не в Сочи,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на дачу к речным излучинам,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 желтоглазым круглым ромашкам,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 золотисто-шёлковым лютикам,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 весь день головёнками машут,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к прогулкам на быстрых лодках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спокойным зеркальным водам,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на летний привычный отдых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Перед новым учебным годом.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 восток уходят составы,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Чтоб спасти ленинградских детишек…..</a:t>
            </a:r>
          </a:p>
          <a:p>
            <a:endParaRPr lang="ru-RU" sz="2400" dirty="0" smtClean="0">
              <a:latin typeface="Monotype Corsiva" pitchFamily="66" charset="0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1154880" y="2603520"/>
            <a:ext cx="8825400" cy="3416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Великая </a:t>
            </a:r>
            <a:r>
              <a:rPr lang="ru-RU" sz="2000" dirty="0">
                <a:latin typeface="Monotype Corsiva" pitchFamily="66" charset="0"/>
              </a:rPr>
              <a:t>Отечественная война оставила в памяти людей много горьких воспоминаний о пережитом. Тема войны запечатлена в картинах художников, в скульптурах, в литературных и музыкальных произведениях писателей, поэтов, композиторов</a:t>
            </a:r>
            <a:r>
              <a:rPr lang="ru-RU" sz="2000" dirty="0" smtClean="0">
                <a:latin typeface="Monotype Corsiva" pitchFamily="66" charset="0"/>
              </a:rPr>
              <a:t>.</a:t>
            </a: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Не прошла стороной тема страшной войны талантливого поэта-песенника </a:t>
            </a:r>
            <a:r>
              <a:rPr lang="ru-RU" sz="2000" b="1" dirty="0">
                <a:latin typeface="Monotype Corsiva" pitchFamily="66" charset="0"/>
              </a:rPr>
              <a:t>Егорова Вадима Владимировича. </a:t>
            </a:r>
            <a:r>
              <a:rPr lang="ru-RU" sz="2000" dirty="0">
                <a:latin typeface="Monotype Corsiva" pitchFamily="66" charset="0"/>
              </a:rPr>
              <a:t>Он знает тяготы голодного послевоенного детства не понаслышке, помнит рассказы отца и деда о войне и воплотил их в поэтические и музыкальные произведения.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5" name="Picture 1" descr="C:\Users\главный бухгалтер\Desktop\белые панамки\egorov-1c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1290" y="2571744"/>
            <a:ext cx="545980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80" y="1428736"/>
            <a:ext cx="8760960" cy="1214446"/>
          </a:xfrm>
        </p:spPr>
        <p:txBody>
          <a:bodyPr/>
          <a:lstStyle/>
          <a:p>
            <a:r>
              <a:rPr lang="ru-RU" sz="2400" dirty="0">
                <a:latin typeface="Monotype Corsiva" pitchFamily="66" charset="0"/>
              </a:rPr>
              <a:t>Вадим Егоров родился 7 мая 1947 года. Занимался </a:t>
            </a:r>
            <a:r>
              <a:rPr lang="ru-RU" sz="2400" dirty="0" err="1">
                <a:latin typeface="Monotype Corsiva" pitchFamily="66" charset="0"/>
              </a:rPr>
              <a:t>музыкои</a:t>
            </a:r>
            <a:r>
              <a:rPr lang="ru-RU" sz="2400" dirty="0">
                <a:latin typeface="Monotype Corsiva" pitchFamily="66" charset="0"/>
              </a:rPr>
              <a:t>̆ по классу скрипки. С 14 лет начал писать серьезные стихи. А в 16 лет Вадим Егоров создал свою первую песню. В его стихах </a:t>
            </a:r>
            <a:r>
              <a:rPr lang="ru-RU" sz="2400" dirty="0" err="1">
                <a:latin typeface="Monotype Corsiva" pitchFamily="66" charset="0"/>
              </a:rPr>
              <a:t>война</a:t>
            </a:r>
            <a:r>
              <a:rPr lang="ru-RU" sz="2400" dirty="0">
                <a:latin typeface="Monotype Corsiva" pitchFamily="66" charset="0"/>
              </a:rPr>
              <a:t>, бои, гибель солдат представлены через восприятие погибших: прямо от их лица или авторскими словами. </a:t>
            </a:r>
            <a:br>
              <a:rPr lang="ru-RU" sz="2400" dirty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Вадим Владимирович Егоров обладатель национальной общественной премии в области авторской песни «Благодарность», присуждаемой за «выдающийся вклад в золотой фонд авторской песни», золотой медали «Бард России». </a:t>
            </a:r>
            <a:r>
              <a:rPr lang="ru-RU" sz="2400" dirty="0" err="1">
                <a:latin typeface="Monotype Corsiva" pitchFamily="66" charset="0"/>
              </a:rPr>
              <a:t>Главнои</a:t>
            </a:r>
            <a:r>
              <a:rPr lang="ru-RU" sz="2400" dirty="0">
                <a:latin typeface="Monotype Corsiva" pitchFamily="66" charset="0"/>
              </a:rPr>
              <a:t>̆ темой̆ его </a:t>
            </a:r>
            <a:r>
              <a:rPr lang="ru-RU" sz="2400" dirty="0" err="1">
                <a:latin typeface="Monotype Corsiva" pitchFamily="66" charset="0"/>
              </a:rPr>
              <a:t>концертнои</a:t>
            </a:r>
            <a:r>
              <a:rPr lang="ru-RU" sz="2400" dirty="0">
                <a:latin typeface="Monotype Corsiva" pitchFamily="66" charset="0"/>
              </a:rPr>
              <a:t> ̆ деятельности являются песни о </a:t>
            </a:r>
            <a:r>
              <a:rPr lang="ru-RU" sz="2400" dirty="0" err="1">
                <a:latin typeface="Monotype Corsiva" pitchFamily="66" charset="0"/>
              </a:rPr>
              <a:t>войне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главный бухгалтер\Desktop\белые панамки\egorov-4c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56" y="3571876"/>
            <a:ext cx="4637896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80" y="214290"/>
            <a:ext cx="8760960" cy="2214578"/>
          </a:xfrm>
        </p:spPr>
        <p:txBody>
          <a:bodyPr/>
          <a:lstStyle/>
          <a:p>
            <a:r>
              <a:rPr lang="ru-RU" sz="2400" dirty="0" smtClean="0">
                <a:latin typeface="Monotype Corsiva" pitchFamily="66" charset="0"/>
              </a:rPr>
              <a:t>Песню «Белые панамки» Вадим Егоров написал по рассказу дедушки – очевидца страшной трагедии, происшедшей теплой осенью 1941 года на Ладожском озере. Дедушка был организатором эвакуации малышей детских садов из Ленинграда в тыл. Послушайте этот рассказ (читает педагог)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1746" name="Picture 2" descr="C:\Users\главный бухгалтер\Desktop\белые панамки\119102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36" y="2214554"/>
            <a:ext cx="4415515" cy="2928958"/>
          </a:xfrm>
          <a:prstGeom prst="rect">
            <a:avLst/>
          </a:prstGeom>
          <a:noFill/>
        </p:spPr>
      </p:pic>
      <p:pic>
        <p:nvPicPr>
          <p:cNvPr id="31748" name="Picture 4" descr="C:\Users\главный бухгалтер\Desktop\белые панамки\368505-ma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8" y="2071677"/>
            <a:ext cx="4786346" cy="3422237"/>
          </a:xfrm>
          <a:prstGeom prst="rect">
            <a:avLst/>
          </a:prstGeom>
          <a:noFill/>
        </p:spPr>
      </p:pic>
      <p:pic>
        <p:nvPicPr>
          <p:cNvPr id="10" name="Picture 3" descr="C:\Users\главный бухгалтер\Desktop\белые панамки\Messerschmitt-Bf-109G6R3-7.JG27-White-2-Emil-Josef-Clade-Greece-1943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8546" y="4000504"/>
            <a:ext cx="4716781" cy="2500330"/>
          </a:xfrm>
          <a:prstGeom prst="rect">
            <a:avLst/>
          </a:prstGeom>
          <a:noFill/>
        </p:spPr>
      </p:pic>
      <p:pic>
        <p:nvPicPr>
          <p:cNvPr id="11" name="Рассказ педагога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99776" y="5949280"/>
            <a:ext cx="355104" cy="355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80" y="0"/>
            <a:ext cx="8760960" cy="2214554"/>
          </a:xfrm>
        </p:spPr>
        <p:txBody>
          <a:bodyPr/>
          <a:lstStyle/>
          <a:p>
            <a:r>
              <a:rPr lang="ru-RU" sz="2400" dirty="0">
                <a:latin typeface="Monotype Corsiva" pitchFamily="66" charset="0"/>
              </a:rPr>
              <a:t>Этот рассказ затронул душу Вадима Егорова, и долго не проходило состояние горя от потери. Как- будто погибли его братишки и </a:t>
            </a:r>
            <a:r>
              <a:rPr lang="ru-RU" sz="2400" dirty="0" smtClean="0">
                <a:latin typeface="Monotype Corsiva" pitchFamily="66" charset="0"/>
              </a:rPr>
              <a:t>сестрёнки</a:t>
            </a:r>
            <a:r>
              <a:rPr lang="ru-RU" sz="2400" dirty="0">
                <a:latin typeface="Monotype Corsiva" pitchFamily="66" charset="0"/>
              </a:rPr>
              <a:t>.</a:t>
            </a:r>
            <a:br>
              <a:rPr lang="ru-RU" sz="2400" dirty="0">
                <a:latin typeface="Monotype Corsiva" pitchFamily="66" charset="0"/>
              </a:rPr>
            </a:br>
            <a:r>
              <a:rPr lang="ru-RU" sz="2400" b="1" dirty="0">
                <a:latin typeface="Monotype Corsiva" pitchFamily="66" charset="0"/>
              </a:rPr>
              <a:t>Вскоре зародились слова:  </a:t>
            </a:r>
            <a:r>
              <a:rPr lang="ru-RU" sz="2400" dirty="0" smtClean="0">
                <a:latin typeface="Monotype Corsiva" pitchFamily="66" charset="0"/>
              </a:rPr>
              <a:t>(читает  воспитанник подготовительной группы)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C:\Users\главный бухгалтер\Desktop\белые панамки\я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3124" y="2408144"/>
            <a:ext cx="5214974" cy="3474476"/>
          </a:xfrm>
          <a:prstGeom prst="rect">
            <a:avLst/>
          </a:prstGeom>
          <a:noFill/>
        </p:spPr>
      </p:pic>
      <p:pic>
        <p:nvPicPr>
          <p:cNvPr id="32771" name="Picture 3" descr="C:\Users\главный бухгалтер\Desktop\белые панамки\XVdZxKKZMF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1026" y="2375289"/>
            <a:ext cx="4643470" cy="3482603"/>
          </a:xfrm>
          <a:prstGeom prst="rect">
            <a:avLst/>
          </a:prstGeom>
          <a:noFill/>
        </p:spPr>
      </p:pic>
      <p:pic>
        <p:nvPicPr>
          <p:cNvPr id="8" name="ребенок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95934" y="335756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Сегодня эта песня одна из самых известных песен Вадима </a:t>
            </a:r>
            <a:r>
              <a:rPr lang="ru-RU" dirty="0" smtClean="0"/>
              <a:t>Егорова. </a:t>
            </a:r>
            <a:r>
              <a:rPr lang="ru-RU" dirty="0"/>
              <a:t>«Белые панамки» звучит как реквием по всем погибшим на </a:t>
            </a:r>
            <a:r>
              <a:rPr lang="ru-RU" dirty="0" err="1"/>
              <a:t>войне</a:t>
            </a:r>
            <a:r>
              <a:rPr lang="ru-RU" dirty="0"/>
              <a:t> детям 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Давайте ее еще раз </a:t>
            </a:r>
            <a:r>
              <a:rPr lang="ru-RU" dirty="0" err="1" smtClean="0"/>
              <a:t>прослушам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C:\Users\главный бухгалтер\Desktop\белые панамки\maxresdefault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9786" y="2285992"/>
            <a:ext cx="6731046" cy="3786214"/>
          </a:xfrm>
          <a:prstGeom prst="rect">
            <a:avLst/>
          </a:prstGeom>
          <a:noFill/>
        </p:spPr>
      </p:pic>
      <p:pic>
        <p:nvPicPr>
          <p:cNvPr id="6" name="белые панам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81686" y="16430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8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Предложить ребятам нарисовать рисунок по впечатлениям от песни «Белые панамки»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главный бухгалтер\Desktop\белые панамки\TSK6gEftDcGWJzdNnVWg2ZGj8NHehik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38" y="2089587"/>
            <a:ext cx="6143668" cy="4328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1687</TotalTime>
  <Words>240</Words>
  <Application>Microsoft Office PowerPoint</Application>
  <PresentationFormat>Широкоэкранный</PresentationFormat>
  <Paragraphs>38</Paragraphs>
  <Slides>9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AGReverance</vt:lpstr>
      <vt:lpstr>Arial</vt:lpstr>
      <vt:lpstr>Century Gothic</vt:lpstr>
      <vt:lpstr>DejaVu Sans</vt:lpstr>
      <vt:lpstr>Monotype Corsiva</vt:lpstr>
      <vt:lpstr>Symbol</vt:lpstr>
      <vt:lpstr>Times New Roman</vt:lpstr>
      <vt:lpstr>Wingdings</vt:lpstr>
      <vt:lpstr>Wingdings 3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 Великая Отечественная война оставила в памяти людей много горьких воспоминаний о пережитом. Тема войны запечатлена в картинах художников, в скульптурах, в литературных и музыкальных произведениях писателей, поэтов, композиторов. Не прошла стороной тема страшной войны талантливого поэта-песенника Егорова Вадима Владимировича. Он знает тяготы голодного послевоенного детства не понаслышке, помнит рассказы отца и деда о войне и воплотил их в поэтические и музыкальные произведения. </vt:lpstr>
      <vt:lpstr>Вадим Егоров родился 7 мая 1947 года. Занимался музыкой по классу скрипки. С 14 лет начал писать серьезные стихи. А в 16 лет Вадим Егоров создал свою первую песню. В его стихах война, бои, гибель солдат представлены через восприятие погибших: прямо от их лица или авторскими словами.  Вадим Владимирович Егоров обладатель национальной общественной премии в области авторской песни «Благодарность», присуждаемой за «выдающийся вклад в золотой фонд авторской песни», золотой медали «Бард России». Главной темой̆ его концертнои ̆ деятельности являются песни о войне</vt:lpstr>
      <vt:lpstr>Песню «Белые панамки» Вадим Егоров написал по рассказу дедушки – очевидца страшной трагедии, происшедшей теплой осенью 1941 года на Ладожском озере. Дедушка был организатором эвакуации малышей детских садов из Ленинграда в тыл. Послушайте этот рассказ (читает педагог) </vt:lpstr>
      <vt:lpstr>Этот рассказ затронул душу Вадима Егорова, и долго не проходило состояние горя от потери. Как- будто погибли его братишки и сестрёнки. Вскоре зародились слова:  (читает  воспитанник подготовительной группы) </vt:lpstr>
      <vt:lpstr>Сегодня эта песня одна из самых известных песен Вадима Егорова. «Белые панамки» звучит как реквием по всем погибшим на войне детям . Давайте ее еще раз прослушам.   </vt:lpstr>
      <vt:lpstr>Предложить ребятам нарисовать рисунок по впечатлениям от песни «Белые панамки»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День Победы 9 мая</dc:title>
  <dc:subject>День Победы 9 мая</dc:subject>
  <dc:creator>Viktoriya Polshkova</dc:creator>
  <cp:keywords>День Победы 9мая шаблон</cp:keywords>
  <dc:description/>
  <cp:lastModifiedBy>ПК</cp:lastModifiedBy>
  <cp:revision>80</cp:revision>
  <dcterms:created xsi:type="dcterms:W3CDTF">2018-04-26T02:30:42Z</dcterms:created>
  <dcterms:modified xsi:type="dcterms:W3CDTF">2023-04-12T11:13:49Z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МАОУ ДО ЦРТДиЮ Каменского района Пензенской области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Широкоэкранный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</vt:i4>
  </property>
</Properties>
</file>