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80" r:id="rId4"/>
    <p:sldId id="279" r:id="rId5"/>
    <p:sldId id="278" r:id="rId6"/>
    <p:sldId id="277" r:id="rId7"/>
    <p:sldId id="282" r:id="rId8"/>
    <p:sldId id="288" r:id="rId9"/>
    <p:sldId id="287" r:id="rId10"/>
    <p:sldId id="286" r:id="rId11"/>
    <p:sldId id="285" r:id="rId12"/>
    <p:sldId id="284" r:id="rId13"/>
    <p:sldId id="283" r:id="rId14"/>
    <p:sldId id="281" r:id="rId15"/>
    <p:sldId id="291" r:id="rId16"/>
    <p:sldId id="294" r:id="rId17"/>
    <p:sldId id="293" r:id="rId18"/>
    <p:sldId id="290" r:id="rId19"/>
    <p:sldId id="289" r:id="rId20"/>
    <p:sldId id="26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324" autoAdjust="0"/>
    <p:restoredTop sz="94660" autoAdjust="0"/>
  </p:normalViewPr>
  <p:slideViewPr>
    <p:cSldViewPr>
      <p:cViewPr>
        <p:scale>
          <a:sx n="76" d="100"/>
          <a:sy n="76" d="100"/>
        </p:scale>
        <p:origin x="-2634" y="-8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830085-A722-4FA1-AAD1-49401E474412}" type="datetimeFigureOut">
              <a:rPr lang="ru-RU" smtClean="0"/>
              <a:pPr/>
              <a:t>16.04.2023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3314CF-56AF-4FA5-ADAD-818C261782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50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6DB57-62C0-407D-9490-70DF34826E4F}" type="datetimeFigureOut">
              <a:rPr lang="ru-RU" smtClean="0"/>
              <a:pPr/>
              <a:t>16.04.2023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3B326-6169-474A-8159-E58D8C2B8D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1969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6DB57-62C0-407D-9490-70DF34826E4F}" type="datetimeFigureOut">
              <a:rPr lang="ru-RU" smtClean="0"/>
              <a:pPr/>
              <a:t>16.04.2023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3B326-6169-474A-8159-E58D8C2B8D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34041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6DB57-62C0-407D-9490-70DF34826E4F}" type="datetimeFigureOut">
              <a:rPr lang="ru-RU" smtClean="0"/>
              <a:pPr/>
              <a:t>16.04.2023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3B326-6169-474A-8159-E58D8C2B8D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666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6DB57-62C0-407D-9490-70DF34826E4F}" type="datetimeFigureOut">
              <a:rPr lang="ru-RU" smtClean="0"/>
              <a:pPr/>
              <a:t>16.04.2023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3B326-6169-474A-8159-E58D8C2B8D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683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6DB57-62C0-407D-9490-70DF34826E4F}" type="datetimeFigureOut">
              <a:rPr lang="ru-RU" smtClean="0"/>
              <a:pPr/>
              <a:t>16.04.2023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3B326-6169-474A-8159-E58D8C2B8D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449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6DB57-62C0-407D-9490-70DF34826E4F}" type="datetimeFigureOut">
              <a:rPr lang="ru-RU" smtClean="0"/>
              <a:pPr/>
              <a:t>16.04.2023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3B326-6169-474A-8159-E58D8C2B8D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940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6DB57-62C0-407D-9490-70DF34826E4F}" type="datetimeFigureOut">
              <a:rPr lang="ru-RU" smtClean="0"/>
              <a:pPr/>
              <a:t>16.04.2023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3B326-6169-474A-8159-E58D8C2B8D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3223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6DB57-62C0-407D-9490-70DF34826E4F}" type="datetimeFigureOut">
              <a:rPr lang="ru-RU" smtClean="0"/>
              <a:pPr/>
              <a:t>16.04.2023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3B326-6169-474A-8159-E58D8C2B8D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477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6DB57-62C0-407D-9490-70DF34826E4F}" type="datetimeFigureOut">
              <a:rPr lang="ru-RU" smtClean="0"/>
              <a:pPr/>
              <a:t>16.04.2023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3B326-6169-474A-8159-E58D8C2B8D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454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6DB57-62C0-407D-9490-70DF34826E4F}" type="datetimeFigureOut">
              <a:rPr lang="ru-RU" smtClean="0"/>
              <a:pPr/>
              <a:t>16.04.2023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3B326-6169-474A-8159-E58D8C2B8D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934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6DB57-62C0-407D-9490-70DF34826E4F}" type="datetimeFigureOut">
              <a:rPr lang="ru-RU" smtClean="0"/>
              <a:pPr/>
              <a:t>16.04.2023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3B326-6169-474A-8159-E58D8C2B8D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828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6DB57-62C0-407D-9490-70DF34826E4F}" type="datetimeFigureOut">
              <a:rPr lang="ru-RU" smtClean="0"/>
              <a:pPr/>
              <a:t>16.04.2023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3B326-6169-474A-8159-E58D8C2B8D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510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microsoft.com/office/2007/relationships/hdphoto" Target="../media/hdphoto1.wdp"/><Relationship Id="rId7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microsoft.com/office/2007/relationships/hdphoto" Target="../media/hdphoto1.wdp"/><Relationship Id="rId7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microsoft.com/office/2007/relationships/hdphoto" Target="../media/hdphoto1.wdp"/><Relationship Id="rId7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microsoft.com/office/2007/relationships/hdphoto" Target="../media/hdphoto1.wdp"/><Relationship Id="rId7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yakatu.ru/uploads/images/k/a/r/kartinki_krasivie_na_fon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1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91880" y="2708920"/>
            <a:ext cx="489654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«</a:t>
            </a:r>
            <a:r>
              <a:rPr lang="ru-RU" sz="2000" i="1" dirty="0" smtClean="0"/>
              <a:t>Как хорошо, когда у человека есть возможность выбрать себе профессию не по необходимости, а сообразуясь с душевными</a:t>
            </a:r>
          </a:p>
          <a:p>
            <a:r>
              <a:rPr lang="ru-RU" sz="2000" i="1" dirty="0" smtClean="0"/>
              <a:t> склонностями</a:t>
            </a:r>
            <a:r>
              <a:rPr lang="ru-RU" sz="2000" dirty="0" smtClean="0"/>
              <a:t>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620688"/>
            <a:ext cx="68042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/>
              <a:t>Ранняя профессиональная ориентация детей </a:t>
            </a:r>
            <a:r>
              <a:rPr lang="ru-RU" sz="4000" b="1" dirty="0" smtClean="0"/>
              <a:t>старшего </a:t>
            </a:r>
            <a:r>
              <a:rPr lang="ru-RU" sz="4000" b="1" dirty="0" smtClean="0"/>
              <a:t>дошкольного возраста</a:t>
            </a:r>
            <a:endParaRPr lang="ru-RU" sz="4000" b="1" dirty="0">
              <a:solidFill>
                <a:srgbClr val="7030A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79712" y="5229200"/>
            <a:ext cx="6624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i="1" dirty="0" err="1" smtClean="0"/>
              <a:t>Боскова</a:t>
            </a:r>
            <a:r>
              <a:rPr lang="ru-RU" sz="2400" b="1" i="1" dirty="0" smtClean="0"/>
              <a:t> </a:t>
            </a:r>
            <a:r>
              <a:rPr lang="ru-RU" sz="2400" b="1" i="1" dirty="0" smtClean="0"/>
              <a:t>Юлия Сергеевна</a:t>
            </a:r>
          </a:p>
          <a:p>
            <a:pPr algn="r"/>
            <a:r>
              <a:rPr lang="ru-RU" sz="2400" b="1" i="1" dirty="0" smtClean="0"/>
              <a:t>МДОУ «Сланцевский детский сад</a:t>
            </a:r>
          </a:p>
          <a:p>
            <a:pPr algn="r"/>
            <a:r>
              <a:rPr lang="ru-RU" sz="2400" b="1" i="1" dirty="0" smtClean="0"/>
              <a:t> №3 комбинированного вида»</a:t>
            </a:r>
            <a:endParaRPr lang="ru-RU" sz="2400" b="1" i="1" dirty="0"/>
          </a:p>
        </p:txBody>
      </p:sp>
    </p:spTree>
    <p:extLst>
      <p:ext uri="{BB962C8B-B14F-4D97-AF65-F5344CB8AC3E}">
        <p14:creationId xmlns:p14="http://schemas.microsoft.com/office/powerpoint/2010/main" val="402196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yakatu.ru/uploads/images/k/a/r/kartinki_krasivie_na_fon_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939" b="4646"/>
          <a:stretch/>
        </p:blipFill>
        <p:spPr bwMode="auto">
          <a:xfrm rot="5400000">
            <a:off x="1147459" y="-1138541"/>
            <a:ext cx="6858001" cy="913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836713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400" dirty="0" smtClean="0">
                <a:solidFill>
                  <a:srgbClr val="7030A0"/>
                </a:solidFill>
              </a:rPr>
              <a:t> </a:t>
            </a:r>
            <a:endParaRPr lang="ru-RU" sz="3200" dirty="0" smtClean="0">
              <a:solidFill>
                <a:srgbClr val="7030A0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763688" y="188640"/>
            <a:ext cx="5542384" cy="578495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Продуктивная деятельность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G:\воспитатель года\фото\НОД\DSC023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581128"/>
            <a:ext cx="2808311" cy="1883024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3" name="Picture 5" descr="G:\воспитатель года\фото\НОД\DSC024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4581128"/>
            <a:ext cx="2760593" cy="1885561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4" name="Picture 6" descr="G:\воспитатель года\фото\НОД\DSC0238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4581128"/>
            <a:ext cx="2843093" cy="1892546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5" name="Picture 7" descr="G:\воспитатель года\фото\НОД\DSC0647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1124744"/>
            <a:ext cx="4326985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42" name="Picture 2" descr="https://pp.userapi.com/c831408/v831408249/94abf/FUmpUC5SLhw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146" y="1268760"/>
            <a:ext cx="4219060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8557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yakatu.ru/uploads/images/k/a/r/kartinki_krasivie_na_fon_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939" b="4646"/>
          <a:stretch/>
        </p:blipFill>
        <p:spPr bwMode="auto">
          <a:xfrm rot="5400000">
            <a:off x="1147458" y="-1138542"/>
            <a:ext cx="6858001" cy="913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836713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400" dirty="0" smtClean="0">
                <a:solidFill>
                  <a:srgbClr val="7030A0"/>
                </a:solidFill>
              </a:rPr>
              <a:t> </a:t>
            </a:r>
            <a:endParaRPr lang="ru-RU" sz="3200" dirty="0" smtClean="0">
              <a:solidFill>
                <a:srgbClr val="7030A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71600" y="116632"/>
            <a:ext cx="7272808" cy="57606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Экскурсия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G:\воспитатель года\фото\Экскурсии\DSC020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33188">
            <a:off x="113433" y="944131"/>
            <a:ext cx="3240387" cy="2157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7" name="Picture 5" descr="G:\воспитатель года\фото\Экскурсии\DSC022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315991">
            <a:off x="6718687" y="991016"/>
            <a:ext cx="2328890" cy="15502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8" name="Picture 6" descr="G:\воспитатель года\фото\Экскурсии\DSC090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192846">
            <a:off x="144852" y="3635680"/>
            <a:ext cx="4043352" cy="26915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17" name="Picture 1" descr="C:\Users\Юля\Desktop\воспитатель года\фото\еще фото\DSC067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311171">
            <a:off x="3500514" y="1034414"/>
            <a:ext cx="3081864" cy="20514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218" name="Picture 2" descr="C:\Users\Юля\Desktop\воспитатель года\фото\еще фото\DSC0673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344187">
            <a:off x="4168437" y="4418464"/>
            <a:ext cx="3361165" cy="22374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219" name="Picture 3" descr="C:\Users\Юля\Desktop\воспитатель года\фото\еще фото\DSC0674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356927">
            <a:off x="6031512" y="2924645"/>
            <a:ext cx="2872761" cy="19122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8557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yakatu.ru/uploads/images/k/a/r/kartinki_krasivie_na_fon_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939" b="4646"/>
          <a:stretch/>
        </p:blipFill>
        <p:spPr bwMode="auto">
          <a:xfrm rot="5400000">
            <a:off x="1147459" y="-1138541"/>
            <a:ext cx="6858001" cy="913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836713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400" dirty="0" smtClean="0">
                <a:solidFill>
                  <a:srgbClr val="7030A0"/>
                </a:solidFill>
              </a:rPr>
              <a:t> </a:t>
            </a:r>
            <a:endParaRPr lang="ru-RU" sz="3200" dirty="0" smtClean="0">
              <a:solidFill>
                <a:srgbClr val="7030A0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427984" y="188640"/>
            <a:ext cx="4528592" cy="1008112"/>
          </a:xfrm>
        </p:spPr>
        <p:txBody>
          <a:bodyPr>
            <a:normAutofit/>
          </a:bodyPr>
          <a:lstStyle/>
          <a:p>
            <a:r>
              <a:rPr lang="ru-RU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Экскурсия в библиотеку</a:t>
            </a:r>
            <a:endParaRPr lang="ru-RU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одзаголовок 5"/>
          <p:cNvSpPr txBox="1">
            <a:spLocks/>
          </p:cNvSpPr>
          <p:nvPr/>
        </p:nvSpPr>
        <p:spPr>
          <a:xfrm>
            <a:off x="323528" y="188640"/>
            <a:ext cx="4032448" cy="9361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Встреча с дворником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G:\воспитатель года\фото\Экскурсии\Fcq3BFUtLX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908720"/>
            <a:ext cx="3843126" cy="25580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G:\воспитатель года\фото\Экскурсии\VUwP63aIgl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573016"/>
            <a:ext cx="4681196" cy="311592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G:\воспитатель года\фото\Экскурсии\DSC0246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908720"/>
            <a:ext cx="4419053" cy="294160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1" name="Picture 5" descr="G:\воспитатель года\фото\Экскурсии\DSC0246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4047" y="4005063"/>
            <a:ext cx="3744417" cy="249252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8557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yakatu.ru/uploads/images/k/a/r/kartinki_krasivie_na_fon_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939" b="4646"/>
          <a:stretch/>
        </p:blipFill>
        <p:spPr bwMode="auto">
          <a:xfrm rot="5400000">
            <a:off x="1147459" y="-1138541"/>
            <a:ext cx="6858001" cy="9135083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836713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400" dirty="0" smtClean="0">
                <a:solidFill>
                  <a:srgbClr val="7030A0"/>
                </a:solidFill>
              </a:rPr>
              <a:t> </a:t>
            </a:r>
            <a:endParaRPr lang="ru-RU" sz="3200" dirty="0" smtClean="0">
              <a:solidFill>
                <a:srgbClr val="7030A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71600" y="116632"/>
            <a:ext cx="7272808" cy="57606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Журнал</a:t>
            </a: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«Калейдоскоп профессий» 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G:\воспитатель года\фото\ГАЗЕТАлепбук\bHD2D36jQ6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836713"/>
            <a:ext cx="5760640" cy="3834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G:\воспитатель года\фото\Новая папка (2)\DSC065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3345" y="836712"/>
            <a:ext cx="2588390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6" name="Picture 6" descr="https://pp.userapi.com/c850032/v850032299/12d3ec/BD9Or4Xxmm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4725144"/>
            <a:ext cx="1390450" cy="1966813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</p:pic>
      <p:pic>
        <p:nvPicPr>
          <p:cNvPr id="5128" name="Picture 8" descr="https://pp.userapi.com/c850032/v850032299/12d414/cMNBYzR6nf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784" y="4725144"/>
            <a:ext cx="1406022" cy="1988840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</p:pic>
      <p:pic>
        <p:nvPicPr>
          <p:cNvPr id="5130" name="Picture 10" descr="https://pp.userapi.com/c850032/v850032299/12d428/-egI2qZglu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4008" y="4725144"/>
            <a:ext cx="1375178" cy="1945211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</p:pic>
      <p:pic>
        <p:nvPicPr>
          <p:cNvPr id="5132" name="Picture 12" descr="https://pp.userapi.com/c850032/v850032299/12d45a/Ni2d-cUXzkk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88224" y="4797152"/>
            <a:ext cx="1343631" cy="1900587"/>
          </a:xfrm>
          <a:prstGeom prst="rect">
            <a:avLst/>
          </a:prstGeom>
          <a:noFill/>
          <a:ln w="127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98557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yakatu.ru/uploads/images/k/a/r/kartinki_krasivie_na_fon_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939" b="4646"/>
          <a:stretch/>
        </p:blipFill>
        <p:spPr bwMode="auto">
          <a:xfrm rot="5400000">
            <a:off x="1147459" y="-1138541"/>
            <a:ext cx="6858001" cy="913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836713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400" dirty="0" smtClean="0">
                <a:solidFill>
                  <a:srgbClr val="7030A0"/>
                </a:solidFill>
              </a:rPr>
              <a:t> </a:t>
            </a:r>
            <a:endParaRPr lang="ru-RU" sz="3200" dirty="0" smtClean="0">
              <a:solidFill>
                <a:srgbClr val="7030A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71600" y="116632"/>
            <a:ext cx="7272808" cy="93610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Дидактические, интерактивные, </a:t>
            </a:r>
          </a:p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словесные игры 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69" name="Picture 1" descr="G:\воспитатель года\фото\Новая папка (2)\DSC066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196752"/>
            <a:ext cx="3677937" cy="2448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0" name="Picture 2" descr="G:\воспитатель года\фото\СОД\DSC023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3824881"/>
            <a:ext cx="1899026" cy="28528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1" name="Picture 3" descr="G:\воспитатель года\фото\СОД\2GKF7zypBbQ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3" y="1196752"/>
            <a:ext cx="3678155" cy="2448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2" name="Picture 4" descr="G:\воспитатель года\фото\СОД\DSC0234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568" y="3861048"/>
            <a:ext cx="1903573" cy="28596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3" name="Picture 5" descr="G:\воспитатель года\фото\DSC0651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4048" y="4077072"/>
            <a:ext cx="3480997" cy="23171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557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yakatu.ru/uploads/images/k/a/r/kartinki_krasivie_na_fon_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939" b="4646"/>
          <a:stretch/>
        </p:blipFill>
        <p:spPr bwMode="auto">
          <a:xfrm rot="5400000">
            <a:off x="1147459" y="-1138541"/>
            <a:ext cx="6858001" cy="913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836713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400" dirty="0" smtClean="0">
                <a:solidFill>
                  <a:srgbClr val="7030A0"/>
                </a:solidFill>
              </a:rPr>
              <a:t> </a:t>
            </a:r>
            <a:endParaRPr lang="ru-RU" sz="3200" dirty="0" smtClean="0">
              <a:solidFill>
                <a:srgbClr val="7030A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259632" y="188640"/>
            <a:ext cx="6696744" cy="57606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Сюжетно-ролевые игры 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 l="5906" t="14764" r="5906" b="14764"/>
          <a:stretch>
            <a:fillRect/>
          </a:stretch>
        </p:blipFill>
        <p:spPr bwMode="auto">
          <a:xfrm>
            <a:off x="467544" y="1052736"/>
            <a:ext cx="3809118" cy="2481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/>
          <a:srcRect t="14764" r="11811" b="14764"/>
          <a:stretch>
            <a:fillRect/>
          </a:stretch>
        </p:blipFill>
        <p:spPr bwMode="auto">
          <a:xfrm>
            <a:off x="4860032" y="1052736"/>
            <a:ext cx="375756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6" cstate="print"/>
          <a:srcRect t="14764" b="14764"/>
          <a:stretch>
            <a:fillRect/>
          </a:stretch>
        </p:blipFill>
        <p:spPr bwMode="auto">
          <a:xfrm>
            <a:off x="4860032" y="4077072"/>
            <a:ext cx="3888432" cy="2448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7" cstate="print"/>
          <a:srcRect t="14764" b="14764"/>
          <a:stretch>
            <a:fillRect/>
          </a:stretch>
        </p:blipFill>
        <p:spPr bwMode="auto">
          <a:xfrm>
            <a:off x="467545" y="4077072"/>
            <a:ext cx="381642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323528" y="3933056"/>
            <a:ext cx="8568952" cy="2736304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23528" y="908720"/>
            <a:ext cx="8496944" cy="2808312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>
            <a:off x="4283968" y="2060848"/>
            <a:ext cx="576064" cy="50405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>
            <a:off x="4283968" y="4941168"/>
            <a:ext cx="576064" cy="504056"/>
          </a:xfrm>
          <a:prstGeom prst="rightArrow">
            <a:avLst/>
          </a:prstGeom>
          <a:solidFill>
            <a:srgbClr val="00B0F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57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yakatu.ru/uploads/images/k/a/r/kartinki_krasivie_na_fon_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939" b="4646"/>
          <a:stretch/>
        </p:blipFill>
        <p:spPr bwMode="auto">
          <a:xfrm rot="5400000">
            <a:off x="1147459" y="-1138541"/>
            <a:ext cx="6858001" cy="913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836713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400" dirty="0" smtClean="0">
                <a:solidFill>
                  <a:srgbClr val="7030A0"/>
                </a:solidFill>
              </a:rPr>
              <a:t> </a:t>
            </a:r>
            <a:endParaRPr lang="ru-RU" sz="3200" dirty="0" smtClean="0">
              <a:solidFill>
                <a:srgbClr val="7030A0"/>
              </a:solidFill>
            </a:endParaRPr>
          </a:p>
        </p:txBody>
      </p:sp>
      <p:pic>
        <p:nvPicPr>
          <p:cNvPr id="5" name="Picture 12"/>
          <p:cNvPicPr>
            <a:picLocks noChangeAspect="1" noChangeArrowheads="1"/>
          </p:cNvPicPr>
          <p:nvPr/>
        </p:nvPicPr>
        <p:blipFill>
          <a:blip r:embed="rId4" cstate="print"/>
          <a:srcRect l="7677" t="14764" b="14764"/>
          <a:stretch>
            <a:fillRect/>
          </a:stretch>
        </p:blipFill>
        <p:spPr bwMode="auto">
          <a:xfrm>
            <a:off x="395536" y="476672"/>
            <a:ext cx="388843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5" cstate="print"/>
          <a:srcRect l="18602" t="14764" b="14764"/>
          <a:stretch>
            <a:fillRect/>
          </a:stretch>
        </p:blipFill>
        <p:spPr bwMode="auto">
          <a:xfrm>
            <a:off x="4860032" y="476672"/>
            <a:ext cx="3854703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 t="14764" r="9449" b="15133"/>
          <a:stretch>
            <a:fillRect/>
          </a:stretch>
        </p:blipFill>
        <p:spPr bwMode="auto">
          <a:xfrm>
            <a:off x="4860032" y="3861048"/>
            <a:ext cx="3953339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7" cstate="print"/>
          <a:srcRect t="14764" b="14764"/>
          <a:stretch>
            <a:fillRect/>
          </a:stretch>
        </p:blipFill>
        <p:spPr bwMode="auto">
          <a:xfrm>
            <a:off x="395536" y="3861048"/>
            <a:ext cx="3888432" cy="2458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51520" y="332656"/>
            <a:ext cx="4176464" cy="280831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716016" y="332656"/>
            <a:ext cx="4176464" cy="280831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3717032"/>
            <a:ext cx="4176464" cy="2808312"/>
          </a:xfrm>
          <a:prstGeom prst="rect">
            <a:avLst/>
          </a:prstGeom>
          <a:noFill/>
          <a:ln w="38100">
            <a:solidFill>
              <a:srgbClr val="66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716016" y="3717032"/>
            <a:ext cx="4248472" cy="2808312"/>
          </a:xfrm>
          <a:prstGeom prst="rect">
            <a:avLst/>
          </a:prstGeom>
          <a:noFill/>
          <a:ln w="412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57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yakatu.ru/uploads/images/k/a/r/kartinki_krasivie_na_fon_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939" b="4646"/>
          <a:stretch/>
        </p:blipFill>
        <p:spPr bwMode="auto">
          <a:xfrm rot="5400000">
            <a:off x="1147459" y="-1138541"/>
            <a:ext cx="6858001" cy="913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836713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400" dirty="0" smtClean="0">
                <a:solidFill>
                  <a:srgbClr val="7030A0"/>
                </a:solidFill>
              </a:rPr>
              <a:t> </a:t>
            </a:r>
            <a:endParaRPr lang="ru-RU" sz="3200" dirty="0" smtClean="0">
              <a:solidFill>
                <a:srgbClr val="7030A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95536" y="5445224"/>
            <a:ext cx="8280920" cy="1176536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.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59632" y="188640"/>
            <a:ext cx="6696744" cy="93610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Составление загадок </a:t>
            </a:r>
          </a:p>
          <a:p>
            <a:pPr algn="ctr"/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картинкам  и мнемотаблицам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Юля\Desktop\воспитатель года\фото\еще фото\DSC066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268760"/>
            <a:ext cx="3411917" cy="2271192"/>
          </a:xfrm>
          <a:prstGeom prst="rect">
            <a:avLst/>
          </a:prstGeom>
          <a:noFill/>
        </p:spPr>
      </p:pic>
      <p:pic>
        <p:nvPicPr>
          <p:cNvPr id="1027" name="Picture 3" descr="C:\Users\Юля\Desktop\воспитатель года\фото\еще фото\DSC067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1628800"/>
            <a:ext cx="2475814" cy="1648061"/>
          </a:xfrm>
          <a:prstGeom prst="rect">
            <a:avLst/>
          </a:prstGeom>
          <a:noFill/>
        </p:spPr>
      </p:pic>
      <p:pic>
        <p:nvPicPr>
          <p:cNvPr id="1028" name="Picture 4" descr="C:\Users\Юля\Desktop\воспитатель года\фото\еще фото\DSC067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3928" y="1844824"/>
            <a:ext cx="1113544" cy="1672831"/>
          </a:xfrm>
          <a:prstGeom prst="rect">
            <a:avLst/>
          </a:prstGeom>
          <a:noFill/>
        </p:spPr>
      </p:pic>
      <p:pic>
        <p:nvPicPr>
          <p:cNvPr id="1029" name="Picture 5" descr="C:\Users\Юля\Desktop\воспитатель года\фото\еще фото\DSC067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7904" y="3861048"/>
            <a:ext cx="4029027" cy="26819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557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yakatu.ru/uploads/images/k/a/r/kartinki_krasivie_na_fon_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939" b="4646"/>
          <a:stretch/>
        </p:blipFill>
        <p:spPr bwMode="auto">
          <a:xfrm rot="5400000">
            <a:off x="1147458" y="-1138541"/>
            <a:ext cx="6858001" cy="913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908720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400" dirty="0" smtClean="0">
                <a:solidFill>
                  <a:srgbClr val="7030A0"/>
                </a:solidFill>
              </a:rPr>
              <a:t> </a:t>
            </a:r>
            <a:endParaRPr lang="ru-RU" sz="3200" dirty="0" smtClean="0">
              <a:solidFill>
                <a:srgbClr val="7030A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47664" y="188640"/>
            <a:ext cx="6408712" cy="79208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Решаемые задачи:</a:t>
            </a:r>
            <a:endParaRPr lang="ru-RU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31640" y="2420888"/>
            <a:ext cx="6696744" cy="122413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обогащение словарного запаса по теме, развитие диалогической речи (развитие речи)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331640" y="1124744"/>
            <a:ext cx="6696744" cy="115212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умение составить образную характеристику (познавательное развитие); закрепление пройденного материала по теме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31640" y="3789040"/>
            <a:ext cx="6696744" cy="136815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развитие творческой речевой деятельности, умение мыслить самостоятельно, анализировать, сравнивать 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03648" y="5301208"/>
            <a:ext cx="6696744" cy="122413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воспитание находчивости, сообразительности; умения слушать друг друга (социально-коммуникативное развитие)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5762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5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yakatu.ru/uploads/images/k/a/r/kartinki_krasivie_na_fon_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939" b="4646"/>
          <a:stretch/>
        </p:blipFill>
        <p:spPr bwMode="auto">
          <a:xfrm rot="5400000">
            <a:off x="1147459" y="-1138541"/>
            <a:ext cx="6858001" cy="913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836713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400" dirty="0" smtClean="0">
                <a:solidFill>
                  <a:srgbClr val="7030A0"/>
                </a:solidFill>
              </a:rPr>
              <a:t> </a:t>
            </a:r>
            <a:endParaRPr lang="ru-RU" sz="3200" dirty="0" smtClean="0">
              <a:solidFill>
                <a:srgbClr val="7030A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39552" y="188640"/>
            <a:ext cx="7992888" cy="545016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Проводимая работа по ранней профориентации позволила ненавязчиво подвести детей к выводу о том, что любой труд или профессиональная деятельность являются важными, нужными и значимыми в жизни человека.</a:t>
            </a:r>
          </a:p>
          <a:p>
            <a:endParaRPr lang="ru-RU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026" name="Picture 2" descr="G:\воспитатель года\фото\DSC064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2204864"/>
            <a:ext cx="6696744" cy="44577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557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yakatu.ru/uploads/images/k/a/r/kartinki_krasivie_na_fon_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939" b="4646"/>
          <a:stretch/>
        </p:blipFill>
        <p:spPr bwMode="auto">
          <a:xfrm rot="5400000">
            <a:off x="1048679" y="-1048680"/>
            <a:ext cx="7046641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7544" y="336832"/>
            <a:ext cx="84249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dirty="0"/>
              <a:t> </a:t>
            </a: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400" dirty="0" smtClean="0">
                <a:solidFill>
                  <a:schemeClr val="tx1"/>
                </a:solidFill>
              </a:rPr>
              <a:t>        </a:t>
            </a:r>
            <a:endParaRPr lang="ru-RU" sz="2800" dirty="0" smtClean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467544" y="0"/>
            <a:ext cx="8352928" cy="1052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Актуальность ранней профориентации</a:t>
            </a:r>
            <a:endParaRPr kumimoji="0" lang="ru-RU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Подзаголовок 4"/>
          <p:cNvSpPr txBox="1">
            <a:spLocks/>
          </p:cNvSpPr>
          <p:nvPr/>
        </p:nvSpPr>
        <p:spPr>
          <a:xfrm>
            <a:off x="323528" y="1124744"/>
            <a:ext cx="8424936" cy="24482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Федеральный образовательный стандарт дошкольного образования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говорит нам о  том, что один из аспектов образовательной области «Социально-коммуникативное развитие» направлен на достижение цели формирования положительного отношения к труду.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Подзаголовок 4"/>
          <p:cNvSpPr txBox="1">
            <a:spLocks/>
          </p:cNvSpPr>
          <p:nvPr/>
        </p:nvSpPr>
        <p:spPr bwMode="auto">
          <a:xfrm>
            <a:off x="251520" y="3789040"/>
            <a:ext cx="4392488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2" descr="E:\ясли мои\средняя группа\профессии\Новая папка\презентация к педсовету\ZH8r_M8JBx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3360" y="3890832"/>
            <a:ext cx="4037112" cy="26345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33" name="Picture 1" descr="G:\воспитатель года\фото\g3AESi5dBz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5" y="3861048"/>
            <a:ext cx="4032448" cy="26642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049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yakatu.ru/uploads/images/k/a/r/kartinki_krasivie_na_fon_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939" b="4646"/>
          <a:stretch/>
        </p:blipFill>
        <p:spPr bwMode="auto">
          <a:xfrm rot="5400000">
            <a:off x="1147459" y="-1138541"/>
            <a:ext cx="6858001" cy="913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836713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400" dirty="0" smtClean="0">
                <a:solidFill>
                  <a:srgbClr val="7030A0"/>
                </a:solidFill>
              </a:rPr>
              <a:t> </a:t>
            </a:r>
            <a:endParaRPr lang="ru-RU" sz="3200" dirty="0" smtClean="0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1196752"/>
            <a:ext cx="846684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Спасибо </a:t>
            </a:r>
          </a:p>
          <a:p>
            <a:pPr algn="ctr"/>
            <a:r>
              <a:rPr lang="ru-RU" sz="9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 внимание!</a:t>
            </a:r>
            <a:endParaRPr lang="ru-RU" sz="9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557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yakatu.ru/uploads/images/k/a/r/kartinki_krasivie_na_fon_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939" b="4646"/>
          <a:stretch/>
        </p:blipFill>
        <p:spPr bwMode="auto">
          <a:xfrm rot="5400000">
            <a:off x="1147458" y="-1138541"/>
            <a:ext cx="6858001" cy="913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836713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400" dirty="0" smtClean="0">
                <a:solidFill>
                  <a:srgbClr val="7030A0"/>
                </a:solidFill>
              </a:rPr>
              <a:t> </a:t>
            </a:r>
            <a:endParaRPr lang="ru-RU" sz="3200" dirty="0" smtClean="0">
              <a:solidFill>
                <a:srgbClr val="7030A0"/>
              </a:solidFill>
            </a:endParaRPr>
          </a:p>
        </p:txBody>
      </p:sp>
      <p:sp>
        <p:nvSpPr>
          <p:cNvPr id="4" name="Подзаголовок 9"/>
          <p:cNvSpPr txBox="1">
            <a:spLocks/>
          </p:cNvSpPr>
          <p:nvPr/>
        </p:nvSpPr>
        <p:spPr>
          <a:xfrm>
            <a:off x="467544" y="4653136"/>
            <a:ext cx="8280920" cy="237626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5" descr="E:\газета\0QFTZltT_-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1995650"/>
            <a:ext cx="3456384" cy="44995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Заголовок 5"/>
          <p:cNvSpPr txBox="1">
            <a:spLocks/>
          </p:cNvSpPr>
          <p:nvPr/>
        </p:nvSpPr>
        <p:spPr>
          <a:xfrm>
            <a:off x="323528" y="260648"/>
            <a:ext cx="8420472" cy="108012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      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Чем больше разных умений и навыков приобретет ребенок в детстве, тем лучше он будет знать и оценивать свои возможности в старшем возрасте.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8" name="Picture 2" descr="https://pp.userapi.com/c844723/v844723214/19e203/jI8tmmcXjC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1" y="1988840"/>
            <a:ext cx="3751391" cy="4578367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8557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yakatu.ru/uploads/images/k/a/r/kartinki_krasivie_na_fon_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939" b="4646"/>
          <a:stretch/>
        </p:blipFill>
        <p:spPr bwMode="auto">
          <a:xfrm rot="5400000">
            <a:off x="1147459" y="-1138541"/>
            <a:ext cx="6858001" cy="913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836713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400" dirty="0" smtClean="0">
                <a:solidFill>
                  <a:srgbClr val="7030A0"/>
                </a:solidFill>
              </a:rPr>
              <a:t> </a:t>
            </a:r>
            <a:endParaRPr lang="ru-RU" sz="3200" dirty="0" smtClean="0">
              <a:solidFill>
                <a:srgbClr val="7030A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188640"/>
            <a:ext cx="8496944" cy="28083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20000"/>
              </a:spcBef>
              <a:defRPr/>
            </a:pPr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Педагогическая идея </a:t>
            </a:r>
          </a:p>
          <a:p>
            <a:pPr algn="ctr">
              <a:spcBef>
                <a:spcPct val="20000"/>
              </a:spcBef>
              <a:defRPr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Раннее начало подготовки ребенка к выбору будущей профессии заключается не в навязывании ребенку того, кем он должен стать, а в том, чтобы познакомить ребенка с различными видами труда, чтобы облегчить ему самостоятельный выбор в дальнейшем. То есть сформировать у ребенка эмоциональное отношение к профессиональному миру, ему должна быть предоставлена возможность использовать свои силы в доступных видах деятельности.</a:t>
            </a:r>
          </a:p>
          <a:p>
            <a:pPr lvl="0" algn="ctr">
              <a:spcBef>
                <a:spcPct val="20000"/>
              </a:spcBef>
              <a:defRPr/>
            </a:pPr>
            <a:endParaRPr lang="ru-RU" dirty="0"/>
          </a:p>
        </p:txBody>
      </p:sp>
      <p:pic>
        <p:nvPicPr>
          <p:cNvPr id="9" name="Picture 1" descr="C:\Users\Юля\Desktop\воспитатель года\фото\Новая папка\jGMDIFghZU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3140968"/>
            <a:ext cx="5084505" cy="33843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385" name="Picture 1" descr="G:\воспитатель года\фото\DSC023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3212976"/>
            <a:ext cx="2232248" cy="3353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8557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yakatu.ru/uploads/images/k/a/r/kartinki_krasivie_na_fon_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939" b="4646"/>
          <a:stretch/>
        </p:blipFill>
        <p:spPr bwMode="auto">
          <a:xfrm rot="5400000">
            <a:off x="1147459" y="-1138541"/>
            <a:ext cx="6858001" cy="913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836713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400" dirty="0" smtClean="0">
                <a:solidFill>
                  <a:srgbClr val="7030A0"/>
                </a:solidFill>
              </a:rPr>
              <a:t> </a:t>
            </a:r>
            <a:endParaRPr lang="ru-RU" sz="3200" dirty="0" smtClean="0">
              <a:solidFill>
                <a:srgbClr val="7030A0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/>
              <a:t>Развивающая предметно–пространственная среда по профориентации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323528" y="1124744"/>
            <a:ext cx="8568952" cy="5544616"/>
          </a:xfrm>
        </p:spPr>
        <p:txBody>
          <a:bodyPr>
            <a:normAutofit fontScale="70000" lnSpcReduction="20000"/>
          </a:bodyPr>
          <a:lstStyle/>
          <a:p>
            <a:pPr lvl="0" algn="just">
              <a:buFont typeface="Arial" pitchFamily="34" charset="0"/>
              <a:buChar char="•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создана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библиотека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 подборкой книг о профессиях, которую дополнила картотека пословиц, поговорок о труде, загадок, скороговорок, считалок, стихов о профессиях и орудиях труда; стихов для пальчиковой и артикуляционной гимнастики, физкультминуток; картотека сюжетно – ролевых игр;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подобраны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самостоятельно изготовлены дидактические, настольно — печатные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игры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игры с предметами, словесные игры, демонстрационный материал;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подборка мультфильмов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видеофильмов, презентаций, связанных с темой «Профессии»;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центры группы были дополнены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атрибутами к сюжетно-ролевым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играм: «Библиотека, «Пекарня», «Магазин», «Почта», «Парикмахерская, «Моряки», «Пожарные», «Фотосалон», «Аптека», «Ателье» и др.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изготовлены книжки – малышки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подобраны</a:t>
            </a:r>
          </a:p>
          <a:p>
            <a:pPr lvl="0" algn="just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распечатаны раскраски, оформлена </a:t>
            </a:r>
          </a:p>
          <a:p>
            <a:pPr lvl="0" algn="just"/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выставка рисунков «Профессия моих родителей».</a:t>
            </a:r>
          </a:p>
          <a:p>
            <a:endParaRPr lang="ru-RU" dirty="0"/>
          </a:p>
        </p:txBody>
      </p:sp>
      <p:pic>
        <p:nvPicPr>
          <p:cNvPr id="9" name="Picture 2" descr="C:\Users\Юля\Desktop\воспитатель года\фото\Новая папка\sGT2EOXfgN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4941168"/>
            <a:ext cx="2488736" cy="16565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8557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yakatu.ru/uploads/images/k/a/r/kartinki_krasivie_na_fon_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939" b="4646"/>
          <a:stretch/>
        </p:blipFill>
        <p:spPr bwMode="auto">
          <a:xfrm rot="5400000">
            <a:off x="1147459" y="-1138541"/>
            <a:ext cx="6858001" cy="913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836713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400" dirty="0" smtClean="0">
                <a:solidFill>
                  <a:srgbClr val="7030A0"/>
                </a:solidFill>
              </a:rPr>
              <a:t> </a:t>
            </a:r>
            <a:endParaRPr lang="ru-RU" sz="3200" dirty="0" smtClean="0">
              <a:solidFill>
                <a:srgbClr val="7030A0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827584" y="1"/>
            <a:ext cx="2374032" cy="404664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«Фотосалон»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5220072" y="0"/>
            <a:ext cx="3200400" cy="478904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«Почта»</a:t>
            </a:r>
            <a:endParaRPr lang="ru-RU" sz="20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G:\воспитатель года\фото\СОД\DSC020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19" y="404663"/>
            <a:ext cx="4218813" cy="28083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7" name="Picture 3" descr="G:\воспитатель года\фото\СОД\DSC020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8762" y="404664"/>
            <a:ext cx="4115333" cy="28083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Заголовок 5"/>
          <p:cNvSpPr txBox="1">
            <a:spLocks/>
          </p:cNvSpPr>
          <p:nvPr/>
        </p:nvSpPr>
        <p:spPr>
          <a:xfrm>
            <a:off x="5580112" y="3212976"/>
            <a:ext cx="2374032" cy="404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«Автомастерская»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Заголовок 5"/>
          <p:cNvSpPr txBox="1">
            <a:spLocks/>
          </p:cNvSpPr>
          <p:nvPr/>
        </p:nvSpPr>
        <p:spPr>
          <a:xfrm>
            <a:off x="1043608" y="3212976"/>
            <a:ext cx="2374032" cy="404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«Пекарня»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2" name="Picture 4" descr="E:\ясли мои\средняя группа\профессии\DSC020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3645024"/>
            <a:ext cx="4248472" cy="30216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8" name="Picture 4" descr="G:\воспитатель года\фото\СОД\DSC02117.JPG"/>
          <p:cNvPicPr>
            <a:picLocks noChangeAspect="1" noChangeArrowheads="1"/>
          </p:cNvPicPr>
          <p:nvPr/>
        </p:nvPicPr>
        <p:blipFill>
          <a:blip r:embed="rId7" cstate="print"/>
          <a:srcRect t="13891" b="26013"/>
          <a:stretch>
            <a:fillRect/>
          </a:stretch>
        </p:blipFill>
        <p:spPr bwMode="auto">
          <a:xfrm>
            <a:off x="251520" y="3645024"/>
            <a:ext cx="4137980" cy="30243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8557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yakatu.ru/uploads/images/k/a/r/kartinki_krasivie_na_fon_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939" b="4646"/>
          <a:stretch/>
        </p:blipFill>
        <p:spPr bwMode="auto">
          <a:xfrm rot="5400000">
            <a:off x="1147458" y="-1138542"/>
            <a:ext cx="6858001" cy="913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836713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400" dirty="0" smtClean="0">
                <a:solidFill>
                  <a:srgbClr val="7030A0"/>
                </a:solidFill>
              </a:rPr>
              <a:t> </a:t>
            </a:r>
            <a:endParaRPr lang="ru-RU" sz="3200" dirty="0" smtClean="0">
              <a:solidFill>
                <a:srgbClr val="7030A0"/>
              </a:solidFill>
            </a:endParaRPr>
          </a:p>
        </p:txBody>
      </p:sp>
      <p:sp>
        <p:nvSpPr>
          <p:cNvPr id="8" name="Заголовок 5"/>
          <p:cNvSpPr txBox="1">
            <a:spLocks/>
          </p:cNvSpPr>
          <p:nvPr/>
        </p:nvSpPr>
        <p:spPr>
          <a:xfrm>
            <a:off x="5724128" y="0"/>
            <a:ext cx="2374032" cy="404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«Пожарные»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9" name="Заголовок 5"/>
          <p:cNvSpPr txBox="1">
            <a:spLocks/>
          </p:cNvSpPr>
          <p:nvPr/>
        </p:nvSpPr>
        <p:spPr>
          <a:xfrm>
            <a:off x="755576" y="0"/>
            <a:ext cx="2374032" cy="404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«Ателье»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" name="Заголовок 5"/>
          <p:cNvSpPr txBox="1">
            <a:spLocks/>
          </p:cNvSpPr>
          <p:nvPr/>
        </p:nvSpPr>
        <p:spPr>
          <a:xfrm>
            <a:off x="1043608" y="3140968"/>
            <a:ext cx="2374032" cy="404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«Аптека»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Заголовок 5"/>
          <p:cNvSpPr txBox="1">
            <a:spLocks/>
          </p:cNvSpPr>
          <p:nvPr/>
        </p:nvSpPr>
        <p:spPr>
          <a:xfrm>
            <a:off x="5580112" y="3140968"/>
            <a:ext cx="2374032" cy="404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«Магазин»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050" name="Picture 2" descr="G:\воспитатель года\фото\СОД\DSC021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04664"/>
            <a:ext cx="4032448" cy="26842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2" name="Picture 4" descr="https://pp.userapi.com/c852224/v852224681/de51b/PYdQ5o7rPq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501007"/>
            <a:ext cx="4176464" cy="27799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3" name="Picture 5" descr="G:\воспитатель года\фото\pu1QuJk7J5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404664"/>
            <a:ext cx="4002698" cy="26642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4" name="Picture 6" descr="G:\воспитатель года\фото\СОД\DSC0209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8270" y="3501008"/>
            <a:ext cx="4110637" cy="28083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8557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yakatu.ru/uploads/images/k/a/r/kartinki_krasivie_na_fon_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939" b="4646"/>
          <a:stretch/>
        </p:blipFill>
        <p:spPr bwMode="auto">
          <a:xfrm rot="5400000">
            <a:off x="1147458" y="-1138541"/>
            <a:ext cx="6858001" cy="913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836713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400" dirty="0" smtClean="0">
                <a:solidFill>
                  <a:srgbClr val="7030A0"/>
                </a:solidFill>
              </a:rPr>
              <a:t> </a:t>
            </a:r>
            <a:endParaRPr lang="ru-RU" sz="3200" dirty="0" smtClean="0">
              <a:solidFill>
                <a:srgbClr val="7030A0"/>
              </a:solidFill>
            </a:endParaRPr>
          </a:p>
        </p:txBody>
      </p:sp>
      <p:sp>
        <p:nvSpPr>
          <p:cNvPr id="8" name="Счетверенная стрелка 7"/>
          <p:cNvSpPr/>
          <p:nvPr/>
        </p:nvSpPr>
        <p:spPr>
          <a:xfrm>
            <a:off x="2699792" y="1556792"/>
            <a:ext cx="3672408" cy="3024336"/>
          </a:xfrm>
          <a:prstGeom prst="quad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</a:rPr>
              <a:t>Методы</a:t>
            </a:r>
            <a:endParaRPr lang="ru-RU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67544" y="2492896"/>
            <a:ext cx="2088232" cy="1080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Наглядный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3347864" y="4725144"/>
            <a:ext cx="2520280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Практический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419872" y="404664"/>
            <a:ext cx="2088232" cy="1080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Словесный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6516216" y="2492896"/>
            <a:ext cx="2088232" cy="1080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Игровой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073" name="Picture 1" descr="G:\воспитатель года\фото\СОД\Z809p_fGEi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28009" y="175966"/>
            <a:ext cx="3372652" cy="22449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G:\воспитатель года\фото\СОД\8KBvVBP2n_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7" y="3790838"/>
            <a:ext cx="3347864" cy="2228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G:\воспитатель года\фото\СОД\En_lNCEOuu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014" y="3789040"/>
            <a:ext cx="3353612" cy="22322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G:\воспитатель года\фото\Новая папка (2)\DSC0660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64782"/>
            <a:ext cx="3419872" cy="22764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557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yakatu.ru/uploads/images/k/a/r/kartinki_krasivie_na_fon_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939" b="4646"/>
          <a:stretch/>
        </p:blipFill>
        <p:spPr bwMode="auto">
          <a:xfrm rot="5400000">
            <a:off x="1147459" y="-1138541"/>
            <a:ext cx="6858001" cy="913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836713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400" dirty="0" smtClean="0">
                <a:solidFill>
                  <a:srgbClr val="7030A0"/>
                </a:solidFill>
              </a:rPr>
              <a:t> </a:t>
            </a:r>
            <a:endParaRPr lang="ru-RU" sz="3200" dirty="0" smtClean="0">
              <a:solidFill>
                <a:srgbClr val="7030A0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611560" y="2033464"/>
            <a:ext cx="3600400" cy="4824536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Алгоритм знакомства с профессией: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профессия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представитель профессии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орудия труда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трудовые действия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результат труда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общественная польза труда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1560" y="116632"/>
            <a:ext cx="7848872" cy="72008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Формы ознакомления детей с профессиями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71600" y="908720"/>
            <a:ext cx="7272808" cy="57606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Непосредственно-образовательная деятельность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G:\воспитатель года\фото\НОД\DSC06561.JPG"/>
          <p:cNvPicPr>
            <a:picLocks noChangeAspect="1" noChangeArrowheads="1"/>
          </p:cNvPicPr>
          <p:nvPr/>
        </p:nvPicPr>
        <p:blipFill>
          <a:blip r:embed="rId4" cstate="print"/>
          <a:srcRect r="19952"/>
          <a:stretch>
            <a:fillRect/>
          </a:stretch>
        </p:blipFill>
        <p:spPr bwMode="auto">
          <a:xfrm>
            <a:off x="4355976" y="2132856"/>
            <a:ext cx="4329580" cy="3600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8557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1925</TotalTime>
  <Words>330</Words>
  <Application>Microsoft Office PowerPoint</Application>
  <PresentationFormat>Экран (4:3)</PresentationFormat>
  <Paragraphs>81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Развивающая предметно–пространственная среда по профориентации </vt:lpstr>
      <vt:lpstr>«Фотосалон»</vt:lpstr>
      <vt:lpstr>Презентация PowerPoint</vt:lpstr>
      <vt:lpstr>Презентация PowerPoint</vt:lpstr>
      <vt:lpstr>Презентация PowerPoint</vt:lpstr>
      <vt:lpstr>Продуктивная деятельность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Света</dc:creator>
  <cp:lastModifiedBy>Администратор</cp:lastModifiedBy>
  <cp:revision>194</cp:revision>
  <dcterms:created xsi:type="dcterms:W3CDTF">2016-12-06T18:45:58Z</dcterms:created>
  <dcterms:modified xsi:type="dcterms:W3CDTF">2023-04-16T08:43:07Z</dcterms:modified>
</cp:coreProperties>
</file>