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3" r:id="rId10"/>
    <p:sldId id="314" r:id="rId11"/>
    <p:sldId id="315" r:id="rId12"/>
    <p:sldId id="311" r:id="rId13"/>
    <p:sldId id="312" r:id="rId14"/>
    <p:sldId id="316" r:id="rId15"/>
    <p:sldId id="31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99FF"/>
    <a:srgbClr val="FFCC66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89E4-A61F-43F2-BCF5-0DD695C24AD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4371-F407-4D77-9A18-002AAE271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C4371-F407-4D77-9A18-002AAE2711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AWV0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95713"/>
            <a:ext cx="8915400" cy="28336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534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EE279-953A-42B5-AD4E-89D81BAFC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A208-D40F-4982-8165-3085418A0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D06C-49D4-49C1-9D9D-643D58A9D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B89E-A430-41B3-9793-DEF657BA9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7981-5B30-442E-966B-671E35301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69C24-A190-4D2F-A1A6-07B634EDB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81BE8-20D1-4F75-860E-1BA46E9C0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12AA-68DD-4D4A-8877-8FA7D3665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209AA-C5E9-4CA5-918C-035FD6230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F0C1E-7E6B-442E-8C37-03F856F0C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WV000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49900" y="5715000"/>
            <a:ext cx="3594100" cy="114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FE0A8-52EC-4A32-B4DA-69D78D3926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6632"/>
            <a:ext cx="7704856" cy="266429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«Условия, создаваемые в ДОУ для развития двигательных и физических качеств»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4860032" y="2492896"/>
            <a:ext cx="4094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C6600"/>
                </a:solidFill>
                <a:latin typeface="Verdana" pitchFamily="34" charset="0"/>
                <a:cs typeface="Times New Roman" pitchFamily="18" charset="0"/>
              </a:rPr>
              <a:t>Чтоб здоровье раздобыть,</a:t>
            </a:r>
            <a:r>
              <a:rPr lang="ru-RU" i="1" dirty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       </a:t>
            </a:r>
            <a:endParaRPr lang="ru-RU" i="1" dirty="0">
              <a:solidFill>
                <a:srgbClr val="CC6600"/>
              </a:solidFill>
            </a:endParaRPr>
          </a:p>
          <a:p>
            <a:pPr algn="ctr" eaLnBrk="0" hangingPunct="0"/>
            <a:r>
              <a:rPr lang="ru-RU" i="1" dirty="0">
                <a:solidFill>
                  <a:srgbClr val="CC6600"/>
                </a:solidFill>
                <a:latin typeface="Verdana" pitchFamily="34" charset="0"/>
                <a:cs typeface="Times New Roman" pitchFamily="18" charset="0"/>
              </a:rPr>
              <a:t>Не надо далеко ходить.</a:t>
            </a:r>
            <a:endParaRPr lang="ru-RU" i="1" dirty="0">
              <a:solidFill>
                <a:srgbClr val="CC6600"/>
              </a:solidFill>
            </a:endParaRPr>
          </a:p>
          <a:p>
            <a:pPr algn="ctr" eaLnBrk="0" hangingPunct="0"/>
            <a:r>
              <a:rPr lang="ru-RU" i="1" dirty="0">
                <a:solidFill>
                  <a:srgbClr val="CC6600"/>
                </a:solidFill>
                <a:latin typeface="Verdana" pitchFamily="34" charset="0"/>
                <a:cs typeface="Times New Roman" pitchFamily="18" charset="0"/>
              </a:rPr>
              <a:t>Нужно нам самим стараться,</a:t>
            </a:r>
            <a:endParaRPr lang="ru-RU" i="1" dirty="0">
              <a:solidFill>
                <a:srgbClr val="CC6600"/>
              </a:solidFill>
            </a:endParaRPr>
          </a:p>
          <a:p>
            <a:pPr algn="ctr" eaLnBrk="0" hangingPunct="0"/>
            <a:r>
              <a:rPr lang="ru-RU" i="1" dirty="0">
                <a:solidFill>
                  <a:srgbClr val="CC6600"/>
                </a:solidFill>
                <a:latin typeface="Verdana" pitchFamily="34" charset="0"/>
                <a:cs typeface="Times New Roman" pitchFamily="18" charset="0"/>
              </a:rPr>
              <a:t>И всё будет получаться.</a:t>
            </a:r>
            <a:endParaRPr lang="ru-RU" i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/>
          <a:lstStyle/>
          <a:p>
            <a:r>
              <a:rPr lang="ru-RU" sz="2400" dirty="0" smtClean="0"/>
              <a:t>Наполнение центра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6626" name="Picture 2" descr="E:\планирование 20-21\пед сове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2025225" cy="3600400"/>
          </a:xfrm>
          <a:prstGeom prst="rect">
            <a:avLst/>
          </a:prstGeom>
          <a:noFill/>
        </p:spPr>
      </p:pic>
      <p:pic>
        <p:nvPicPr>
          <p:cNvPr id="26627" name="Picture 3" descr="E:\планирование 20-21\пед совет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025225" cy="3600400"/>
          </a:xfrm>
          <a:prstGeom prst="rect">
            <a:avLst/>
          </a:prstGeom>
          <a:noFill/>
        </p:spPr>
      </p:pic>
      <p:pic>
        <p:nvPicPr>
          <p:cNvPr id="26628" name="Picture 4" descr="E:\планирование 20-21\пед совет\8.jpg"/>
          <p:cNvPicPr>
            <a:picLocks noChangeAspect="1" noChangeArrowheads="1"/>
          </p:cNvPicPr>
          <p:nvPr/>
        </p:nvPicPr>
        <p:blipFill>
          <a:blip r:embed="rId5" cstate="print"/>
          <a:srcRect t="4724" b="6142"/>
          <a:stretch>
            <a:fillRect/>
          </a:stretch>
        </p:blipFill>
        <p:spPr bwMode="auto">
          <a:xfrm>
            <a:off x="3203848" y="692697"/>
            <a:ext cx="2419367" cy="3384376"/>
          </a:xfrm>
          <a:prstGeom prst="rect">
            <a:avLst/>
          </a:prstGeom>
          <a:noFill/>
        </p:spPr>
      </p:pic>
      <p:pic>
        <p:nvPicPr>
          <p:cNvPr id="26629" name="Picture 5" descr="E:\планирование 20-21\пед совет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4362961" cy="2454166"/>
          </a:xfrm>
          <a:prstGeom prst="rect">
            <a:avLst/>
          </a:prstGeom>
          <a:noFill/>
        </p:spPr>
      </p:pic>
      <p:pic>
        <p:nvPicPr>
          <p:cNvPr id="26630" name="Picture 6" descr="E:\планирование 20-21\пед совет\6.jpg"/>
          <p:cNvPicPr>
            <a:picLocks noChangeAspect="1" noChangeArrowheads="1"/>
          </p:cNvPicPr>
          <p:nvPr/>
        </p:nvPicPr>
        <p:blipFill>
          <a:blip r:embed="rId7" cstate="print"/>
          <a:srcRect l="2598" r="945"/>
          <a:stretch>
            <a:fillRect/>
          </a:stretch>
        </p:blipFill>
        <p:spPr bwMode="auto">
          <a:xfrm>
            <a:off x="4788024" y="4149080"/>
            <a:ext cx="4201538" cy="245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323528" y="0"/>
            <a:ext cx="8229600" cy="6340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Наполнение центра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E:\планирование 20-21\пед совет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542436" cy="3672408"/>
          </a:xfrm>
          <a:prstGeom prst="rect">
            <a:avLst/>
          </a:prstGeom>
          <a:noFill/>
        </p:spPr>
      </p:pic>
      <p:pic>
        <p:nvPicPr>
          <p:cNvPr id="27651" name="Picture 3" descr="E:\планирование 20-21\пед совет\5.jpg"/>
          <p:cNvPicPr>
            <a:picLocks noChangeAspect="1" noChangeArrowheads="1"/>
          </p:cNvPicPr>
          <p:nvPr/>
        </p:nvPicPr>
        <p:blipFill>
          <a:blip r:embed="rId3" cstate="print"/>
          <a:srcRect t="4724" b="1417"/>
          <a:stretch>
            <a:fillRect/>
          </a:stretch>
        </p:blipFill>
        <p:spPr bwMode="auto">
          <a:xfrm>
            <a:off x="6516216" y="2996952"/>
            <a:ext cx="2471395" cy="3732790"/>
          </a:xfrm>
          <a:prstGeom prst="rect">
            <a:avLst/>
          </a:prstGeom>
          <a:noFill/>
        </p:spPr>
      </p:pic>
      <p:pic>
        <p:nvPicPr>
          <p:cNvPr id="27652" name="Picture 4" descr="E:\планирование 20-21\пед совет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806" y="3573015"/>
            <a:ext cx="3552394" cy="1998221"/>
          </a:xfrm>
          <a:prstGeom prst="rect">
            <a:avLst/>
          </a:prstGeom>
          <a:noFill/>
        </p:spPr>
      </p:pic>
      <p:pic>
        <p:nvPicPr>
          <p:cNvPr id="27653" name="Picture 5" descr="E:\планирование 20-21\пед совет\11.jpg"/>
          <p:cNvPicPr>
            <a:picLocks noChangeAspect="1" noChangeArrowheads="1"/>
          </p:cNvPicPr>
          <p:nvPr/>
        </p:nvPicPr>
        <p:blipFill>
          <a:blip r:embed="rId5" cstate="print"/>
          <a:srcRect l="4724" t="18058" r="25984" b="7559"/>
          <a:stretch>
            <a:fillRect/>
          </a:stretch>
        </p:blipFill>
        <p:spPr bwMode="auto">
          <a:xfrm>
            <a:off x="539552" y="548680"/>
            <a:ext cx="3902344" cy="2356570"/>
          </a:xfrm>
          <a:prstGeom prst="rect">
            <a:avLst/>
          </a:prstGeom>
          <a:noFill/>
        </p:spPr>
      </p:pic>
      <p:pic>
        <p:nvPicPr>
          <p:cNvPr id="27654" name="Picture 6" descr="E:\планирование 20-21\пед совет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48680"/>
            <a:ext cx="40964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      </a:t>
            </a:r>
            <a:r>
              <a:rPr lang="ru-RU" sz="1600" dirty="0" smtClean="0"/>
              <a:t>Для </a:t>
            </a:r>
            <a:r>
              <a:rPr lang="ru-RU" sz="1600" dirty="0" smtClean="0"/>
              <a:t>занятий физкультурой </a:t>
            </a:r>
            <a:r>
              <a:rPr lang="ru-RU" sz="1600" dirty="0" smtClean="0">
                <a:solidFill>
                  <a:srgbClr val="CC6600"/>
                </a:solidFill>
              </a:rPr>
              <a:t>у ребенка обязательно должна быть специальная физкультурная форма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/>
              <a:t>– это, вопрос гигиены, и в первую очередь </a:t>
            </a:r>
            <a:r>
              <a:rPr lang="ru-RU" sz="1600" dirty="0" smtClean="0"/>
              <a:t>профилактика травматизма </a:t>
            </a:r>
            <a:r>
              <a:rPr lang="ru-RU" sz="1600" dirty="0" smtClean="0"/>
              <a:t>детей во время выполнения физических </a:t>
            </a:r>
            <a:r>
              <a:rPr lang="ru-RU" sz="1600" dirty="0" smtClean="0"/>
              <a:t>упражнений, а во вторых это дисциплинирует детей и настраивает на «волну спорта»!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EAC512AA-68DD-4D4A-8877-8FA7D366586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5601" name="Picture 1" descr="E:\планирование 20-21\пед совет\vI16iVWNP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103172" cy="5329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6632"/>
            <a:ext cx="8445624" cy="146876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Для полноценного физического развития детей в ДОУ </a:t>
            </a:r>
            <a:r>
              <a:rPr lang="ru-RU" sz="1600" dirty="0" smtClean="0"/>
              <a:t>должны быть созданы </a:t>
            </a:r>
            <a:r>
              <a:rPr lang="ru-RU" sz="1600" dirty="0" smtClean="0"/>
              <a:t>комфортные условия для ребенка. К этому можно отнести не только наличие специального инвентаря, но и профессиональные знания, умения и навыки </a:t>
            </a:r>
            <a:r>
              <a:rPr lang="ru-RU" sz="1600" dirty="0" smtClean="0"/>
              <a:t>специалистов </a:t>
            </a:r>
            <a:r>
              <a:rPr lang="ru-RU" sz="1600" dirty="0" smtClean="0"/>
              <a:t>– </a:t>
            </a:r>
            <a:r>
              <a:rPr lang="ru-RU" sz="1600" dirty="0" smtClean="0"/>
              <a:t>воспитателей групп, инструкторов </a:t>
            </a:r>
            <a:r>
              <a:rPr lang="ru-RU" sz="1600" dirty="0" smtClean="0"/>
              <a:t>по физкультуре и </a:t>
            </a:r>
            <a:r>
              <a:rPr lang="ru-RU" sz="1600" dirty="0" smtClean="0"/>
              <a:t>музыкальных руководителей. 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EAC512AA-68DD-4D4A-8877-8FA7D366586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4578" name="Picture 2" descr="E:\планирование 20-21\пед совет\q7mQ7b7y3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84776" cy="52385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Мозговой штурм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Разгадайте </a:t>
            </a:r>
            <a:r>
              <a:rPr lang="ru-RU" b="1" dirty="0" smtClean="0"/>
              <a:t>ребусы  и узнай, чем сможешь наполнить предметно-развивающую среду. Записать слова-отгадки на доске в порядке номеров – угадать ключевое слово</a:t>
            </a:r>
            <a:r>
              <a:rPr lang="ru-RU" b="1" dirty="0" smtClean="0"/>
              <a:t>.</a:t>
            </a: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D06C-49D4-49C1-9D9D-643D58A9D93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D06C-49D4-49C1-9D9D-643D58A9D9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u="sng" dirty="0" smtClean="0">
                <a:solidFill>
                  <a:srgbClr val="CC6600"/>
                </a:solidFill>
              </a:rPr>
              <a:t>Физическими качествами</a:t>
            </a:r>
            <a:r>
              <a:rPr lang="ru-RU" sz="2400" dirty="0" smtClean="0"/>
              <a:t> принято называть врожденные (унаследованные генетически) морфофункциональные качества, благодаря которым возможна физическая (материально выраженная) активность человека, полностью проявляющаяся в целенаправленной двигательной деятельности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u="sng" dirty="0" smtClean="0">
                <a:solidFill>
                  <a:srgbClr val="CC6600"/>
                </a:solidFill>
              </a:rPr>
              <a:t>Двигательные качества </a:t>
            </a:r>
            <a:r>
              <a:rPr lang="ru-RU" sz="2400" dirty="0" smtClean="0"/>
              <a:t>– это способность человека к выполнению определенного вида физических  качеств.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CustomShap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Что такое </a:t>
            </a:r>
            <a:b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физические и двигательные качества?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3888432" cy="79208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Физические качества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2952328" cy="64807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Сила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88840"/>
            <a:ext cx="3024336" cy="64807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Выносливость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780928"/>
            <a:ext cx="3024336" cy="64807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Быстрота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573016"/>
            <a:ext cx="2952328" cy="64807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Ловкость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437112"/>
            <a:ext cx="3024336" cy="64807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Гибкость</a:t>
            </a:r>
            <a:endParaRPr lang="ru-RU" sz="2800" dirty="0">
              <a:solidFill>
                <a:schemeClr val="accent2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79912" y="980728"/>
            <a:ext cx="0" cy="3816424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347864" y="4797152"/>
            <a:ext cx="432048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одержимое 45"/>
          <p:cNvSpPr>
            <a:spLocks noGrp="1"/>
          </p:cNvSpPr>
          <p:nvPr>
            <p:ph idx="1"/>
          </p:nvPr>
        </p:nvSpPr>
        <p:spPr>
          <a:xfrm>
            <a:off x="3923928" y="260648"/>
            <a:ext cx="5112568" cy="586551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2000" dirty="0" smtClean="0"/>
              <a:t>При </a:t>
            </a:r>
            <a:r>
              <a:rPr lang="ru-RU" sz="2000" dirty="0" smtClean="0"/>
              <a:t>выполнении любого упражнения в той или иной степени проявляются все физические качества, </a:t>
            </a:r>
            <a:r>
              <a:rPr lang="ru-RU" sz="2000" dirty="0" smtClean="0"/>
              <a:t>но преимущественное </a:t>
            </a:r>
            <a:r>
              <a:rPr lang="ru-RU" sz="2000" dirty="0" smtClean="0"/>
              <a:t>значение приобретает какое-либо одно из них. Например, при беге на короткие дистанции — быстрота; при беге на длинную дистанцию — выносливость, а при прыжках в длину и в высоту с разбега — сила в сочетании с быстротой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           В </a:t>
            </a:r>
            <a:r>
              <a:rPr lang="ru-RU" sz="2000" dirty="0" smtClean="0"/>
              <a:t>дошкольном возрасте преимущественное внимание должно быть уделено развитию ловкости, быстроты, гибкости, </a:t>
            </a:r>
            <a:r>
              <a:rPr lang="ru-RU" sz="2000" dirty="0" smtClean="0"/>
              <a:t>равновесия, но </a:t>
            </a:r>
            <a:r>
              <a:rPr lang="ru-RU" sz="2000" dirty="0" smtClean="0"/>
              <a:t>не следует забывать и о соразмерном развитии силы и выносливости.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EAC512AA-68DD-4D4A-8877-8FA7D366586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3275856" y="3068960"/>
            <a:ext cx="504056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275856" y="2276872"/>
            <a:ext cx="504056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203848" y="1556792"/>
            <a:ext cx="576064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275856" y="3861048"/>
            <a:ext cx="504056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Для успешного развития физических и двигательных качеств в </a:t>
            </a:r>
            <a:r>
              <a:rPr lang="ru-RU" dirty="0" smtClean="0"/>
              <a:t>детском саду должны быть </a:t>
            </a:r>
            <a:r>
              <a:rPr lang="ru-RU" dirty="0" smtClean="0">
                <a:solidFill>
                  <a:srgbClr val="CC6600"/>
                </a:solidFill>
              </a:rPr>
              <a:t>созданы условия</a:t>
            </a:r>
            <a:r>
              <a:rPr lang="ru-RU" dirty="0" smtClean="0"/>
              <a:t>, </a:t>
            </a:r>
            <a:r>
              <a:rPr lang="ru-RU" dirty="0" err="1" smtClean="0"/>
              <a:t>обеспе-чивающие</a:t>
            </a:r>
            <a:r>
              <a:rPr lang="ru-RU" dirty="0" smtClean="0"/>
              <a:t> </a:t>
            </a:r>
            <a:r>
              <a:rPr lang="ru-RU" dirty="0" smtClean="0"/>
              <a:t>удовлетворение потребности детей в двигательной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https://www.clipartmax.com/png/full/80-801714_sport-volleyball-clip-art-volleyball-player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510485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C6600"/>
                </a:solidFill>
              </a:rPr>
              <a:t>Спортивная площадка </a:t>
            </a:r>
            <a:r>
              <a:rPr lang="ru-RU" sz="2800" dirty="0" smtClean="0"/>
              <a:t>( беговая дорожка, футбольные ворота, баскетбольные кольца, тренажеры).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C6600"/>
                </a:solidFill>
              </a:rPr>
              <a:t>Игровой участок  </a:t>
            </a:r>
            <a:r>
              <a:rPr lang="ru-RU" sz="2800" dirty="0" smtClean="0"/>
              <a:t>( выносной материал, атрибуты для игр и упражнений, использование по максимуму пространство площадки)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C6600"/>
                </a:solidFill>
              </a:rPr>
              <a:t>Спортивный зал </a:t>
            </a:r>
            <a:r>
              <a:rPr lang="ru-RU" sz="2800" dirty="0" smtClean="0"/>
              <a:t>(мячи, обручи, скакалки, кегли, ленты и т.д.)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C6600"/>
                </a:solidFill>
              </a:rPr>
              <a:t>Спортивный уголок в группе </a:t>
            </a:r>
            <a:r>
              <a:rPr lang="ru-RU" sz="2800" dirty="0" smtClean="0"/>
              <a:t>( атрибуты и карточки с заданиями…)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C6600"/>
                </a:solidFill>
              </a:rPr>
              <a:t>Музыкальный зал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Ресурсы для развития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двигательной </a:t>
            </a:r>
            <a:r>
              <a:rPr lang="ru-RU" sz="3200" b="1" dirty="0" smtClean="0">
                <a:solidFill>
                  <a:srgbClr val="002060"/>
                </a:solidFill>
              </a:rPr>
              <a:t>активности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4040188" cy="5486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6600"/>
                </a:solidFill>
              </a:rPr>
              <a:t>Спортивный зал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0"/>
            <a:ext cx="4041775" cy="5486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6600"/>
                </a:solidFill>
              </a:rPr>
              <a:t>Спортивная площадка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2" descr="F:\2017г\апрель 2017\Среда по ФИЗО\SDC1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816424" cy="28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2017г\апрель 2017\Среда по ФИЗО\SDC12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816424" cy="28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C:\Users\Яруничев\Desktop\презентация\PA240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2031080" cy="252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C:\Users\Яруничев\Desktop\презентация\PA24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060848"/>
            <a:ext cx="3220250" cy="44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6600"/>
                </a:solidFill>
              </a:rPr>
              <a:t>Бассейн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0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rgbClr val="CC6600"/>
                </a:solidFill>
              </a:rPr>
              <a:t>Участки для прогулок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72E69C24-A190-4D2F-A1A6-07B634EDB8B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Рисунок 7" descr="C:\Users\Яруничев\Desktop\презентация\PA24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672408" cy="42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C:\Users\Яруничев\Desktop\презентация\PA25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86020" y="4458798"/>
            <a:ext cx="2604289" cy="184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30.userapi.com/impf/c850236/v850236724/16a677/zWyLT5A49pE.jpg?size=816x1088&amp;quality=96&amp;proxy=1&amp;sign=7c6bb3c2d5ac5f60d3162bd2e41be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92696"/>
            <a:ext cx="2124236" cy="2832315"/>
          </a:xfrm>
          <a:prstGeom prst="rect">
            <a:avLst/>
          </a:prstGeom>
          <a:noFill/>
        </p:spPr>
      </p:pic>
      <p:pic>
        <p:nvPicPr>
          <p:cNvPr id="1028" name="Picture 4" descr="https://sun9-56.userapi.com/impf/c637918/v637918060/7d81c/bH3MWUEJgwI.jpg?size=780x1040&amp;quality=96&amp;proxy=1&amp;sign=64cb85e38143cdcb11870aff088e84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2592288" cy="3456384"/>
          </a:xfrm>
          <a:prstGeom prst="rect">
            <a:avLst/>
          </a:prstGeom>
          <a:noFill/>
        </p:spPr>
      </p:pic>
      <p:pic>
        <p:nvPicPr>
          <p:cNvPr id="1029" name="Picture 5" descr="E:\планирование 20-21\пед совет\s52DxhgKb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92696"/>
            <a:ext cx="1782198" cy="2376264"/>
          </a:xfrm>
          <a:prstGeom prst="rect">
            <a:avLst/>
          </a:prstGeom>
          <a:noFill/>
        </p:spPr>
      </p:pic>
      <p:pic>
        <p:nvPicPr>
          <p:cNvPr id="1031" name="Picture 7" descr="https://sun9-20.userapi.com/impf/rAdBAnX_FYa0uYxRG7yYJZ0IwB65y4--SyrBqw/eAHne1_E6PU.jpg?size=1600x900&amp;quality=96&amp;proxy=1&amp;sign=47b938b76fd9c4a13814ce75c1e11602"/>
          <p:cNvPicPr>
            <a:picLocks noChangeAspect="1" noChangeArrowheads="1"/>
          </p:cNvPicPr>
          <p:nvPr/>
        </p:nvPicPr>
        <p:blipFill>
          <a:blip r:embed="rId7" cstate="print"/>
          <a:srcRect r="17480"/>
          <a:stretch>
            <a:fillRect/>
          </a:stretch>
        </p:blipFill>
        <p:spPr bwMode="auto">
          <a:xfrm>
            <a:off x="323528" y="5229200"/>
            <a:ext cx="1901329" cy="1296144"/>
          </a:xfrm>
          <a:prstGeom prst="rect">
            <a:avLst/>
          </a:prstGeom>
          <a:noFill/>
        </p:spPr>
      </p:pic>
      <p:pic>
        <p:nvPicPr>
          <p:cNvPr id="1033" name="Picture 9" descr="https://sun9-27.userapi.com/impf/sI7vlr0_dCV58UcG_1ajJ2hpA0q8O_swRK0duw/ePyPb2DWb_A.jpg?size=780x1040&amp;quality=96&amp;proxy=1&amp;sign=9e8c20e29060821d5220b160cb578d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717031"/>
            <a:ext cx="1584176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2800" dirty="0" smtClean="0"/>
              <a:t>Атрибуты для подвижных игр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72E69C24-A190-4D2F-A1A6-07B634EDB8B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2530" name="Picture 2" descr="E:\планирование 20-21\пед совет\BHhMhTWFl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327538" cy="1872208"/>
          </a:xfrm>
          <a:prstGeom prst="rect">
            <a:avLst/>
          </a:prstGeom>
          <a:noFill/>
        </p:spPr>
      </p:pic>
      <p:pic>
        <p:nvPicPr>
          <p:cNvPr id="22531" name="Picture 3" descr="E:\планирование 20-21\пед совет\BUYDC3TNV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096455" cy="2304256"/>
          </a:xfrm>
          <a:prstGeom prst="rect">
            <a:avLst/>
          </a:prstGeom>
          <a:noFill/>
        </p:spPr>
      </p:pic>
      <p:pic>
        <p:nvPicPr>
          <p:cNvPr id="22532" name="Picture 4" descr="E:\планирование 20-21\пед совет\ht4fHrtqW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3071574" cy="1728192"/>
          </a:xfrm>
          <a:prstGeom prst="rect">
            <a:avLst/>
          </a:prstGeom>
          <a:noFill/>
        </p:spPr>
      </p:pic>
      <p:pic>
        <p:nvPicPr>
          <p:cNvPr id="22533" name="Picture 5" descr="E:\планирование 20-21\пед совет\oOPw90_sV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01008"/>
            <a:ext cx="2944327" cy="1656184"/>
          </a:xfrm>
          <a:prstGeom prst="rect">
            <a:avLst/>
          </a:prstGeom>
          <a:noFill/>
        </p:spPr>
      </p:pic>
      <p:pic>
        <p:nvPicPr>
          <p:cNvPr id="22534" name="Picture 6" descr="E:\планирование 20-21\пед совет\Ov1aMZb5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25144"/>
            <a:ext cx="3096344" cy="1742129"/>
          </a:xfrm>
          <a:prstGeom prst="rect">
            <a:avLst/>
          </a:prstGeom>
          <a:noFill/>
        </p:spPr>
      </p:pic>
      <p:pic>
        <p:nvPicPr>
          <p:cNvPr id="22535" name="Picture 7" descr="E:\планирование 20-21\пед совет\z35UoakoPq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140968"/>
            <a:ext cx="1908617" cy="339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dirty="0" smtClean="0"/>
              <a:t>Центр двигательно-игровой деятельности в подготовительной группе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1654D06C-49D4-49C1-9D9D-643D58A9D93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3554" name="Picture 2" descr="https://sun9-53.userapi.com/impg/DskYPrINZuEsTPSd3WI3k2CFtlzBSnFgvaE7PA/iDweiRymWZs.jpg?size=1152x864&amp;quality=96&amp;proxy=1&amp;sign=8b1b4bd690191ff8bd0760324b079e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256584" cy="3942438"/>
          </a:xfrm>
          <a:prstGeom prst="rect">
            <a:avLst/>
          </a:prstGeom>
          <a:noFill/>
        </p:spPr>
      </p:pic>
      <p:pic>
        <p:nvPicPr>
          <p:cNvPr id="23555" name="Picture 3" descr="E:\планирование 20-21\пед совет\_NhjFELt6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576397" cy="2682298"/>
          </a:xfrm>
          <a:prstGeom prst="rect">
            <a:avLst/>
          </a:prstGeom>
          <a:noFill/>
        </p:spPr>
      </p:pic>
      <p:pic>
        <p:nvPicPr>
          <p:cNvPr id="23556" name="Picture 4" descr="E:\планирование 20-21\пед совет\-zQ-TPPr83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552396" cy="2664296"/>
          </a:xfrm>
          <a:prstGeom prst="rect">
            <a:avLst/>
          </a:prstGeom>
          <a:noFill/>
        </p:spPr>
      </p:pic>
      <p:pic>
        <p:nvPicPr>
          <p:cNvPr id="10" name="Picture 6" descr="000803_1055_5842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412776"/>
            <a:ext cx="1195140" cy="195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s://avatars.mds.yandex.net/get-zen_doc/1898210/pub_5cfc863a2a288b00b0766550_5cfc8d84e77f2e00b01cf115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117037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7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Презентация27</Template>
  <TotalTime>949</TotalTime>
  <Words>356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Презентация27</vt:lpstr>
      <vt:lpstr>«Условия, создаваемые в ДОУ для развития двигательных и физических качеств» </vt:lpstr>
      <vt:lpstr>Что такое  физические и двигательные качества?</vt:lpstr>
      <vt:lpstr>Слайд 3</vt:lpstr>
      <vt:lpstr>Слайд 4</vt:lpstr>
      <vt:lpstr>Ресурсы для развития  двигательной активности</vt:lpstr>
      <vt:lpstr>Слайд 6</vt:lpstr>
      <vt:lpstr>Слайд 7</vt:lpstr>
      <vt:lpstr>Атрибуты для подвижных игр</vt:lpstr>
      <vt:lpstr>Центр двигательно-игровой деятельности в подготовительной группе</vt:lpstr>
      <vt:lpstr>Наполнение центра </vt:lpstr>
      <vt:lpstr>Слайд 11</vt:lpstr>
      <vt:lpstr>Слайд 12</vt:lpstr>
      <vt:lpstr>Слайд 13</vt:lpstr>
      <vt:lpstr>Мозговой штурм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Юля</cp:lastModifiedBy>
  <cp:revision>118</cp:revision>
  <dcterms:created xsi:type="dcterms:W3CDTF">2015-03-05T01:12:11Z</dcterms:created>
  <dcterms:modified xsi:type="dcterms:W3CDTF">2020-11-25T14:12:00Z</dcterms:modified>
</cp:coreProperties>
</file>