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0" r:id="rId4"/>
    <p:sldId id="259" r:id="rId5"/>
    <p:sldId id="260" r:id="rId6"/>
    <p:sldId id="261" r:id="rId7"/>
    <p:sldId id="278" r:id="rId8"/>
    <p:sldId id="277" r:id="rId9"/>
    <p:sldId id="279" r:id="rId10"/>
    <p:sldId id="274" r:id="rId11"/>
    <p:sldId id="280" r:id="rId12"/>
    <p:sldId id="271" r:id="rId13"/>
    <p:sldId id="276" r:id="rId14"/>
    <p:sldId id="275" r:id="rId15"/>
    <p:sldId id="281" r:id="rId16"/>
    <p:sldId id="282" r:id="rId17"/>
    <p:sldId id="283" r:id="rId18"/>
    <p:sldId id="284" r:id="rId19"/>
    <p:sldId id="272" r:id="rId20"/>
    <p:sldId id="273" r:id="rId21"/>
    <p:sldId id="262" r:id="rId22"/>
    <p:sldId id="285" r:id="rId23"/>
    <p:sldId id="286" r:id="rId24"/>
    <p:sldId id="26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008000"/>
    <a:srgbClr val="00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B1D01-A8BB-493A-9238-003BBE38037F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5B41-B96D-4FDA-98D2-79D27F6BE9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B1D01-A8BB-493A-9238-003BBE38037F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5B41-B96D-4FDA-98D2-79D27F6BE9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B1D01-A8BB-493A-9238-003BBE38037F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5B41-B96D-4FDA-98D2-79D27F6BE9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B1D01-A8BB-493A-9238-003BBE38037F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5B41-B96D-4FDA-98D2-79D27F6BE9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B1D01-A8BB-493A-9238-003BBE38037F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5B41-B96D-4FDA-98D2-79D27F6BE9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B1D01-A8BB-493A-9238-003BBE38037F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5B41-B96D-4FDA-98D2-79D27F6BE9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B1D01-A8BB-493A-9238-003BBE38037F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5B41-B96D-4FDA-98D2-79D27F6BE9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B1D01-A8BB-493A-9238-003BBE38037F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5B41-B96D-4FDA-98D2-79D27F6BE9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B1D01-A8BB-493A-9238-003BBE38037F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5B41-B96D-4FDA-98D2-79D27F6BE9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B1D01-A8BB-493A-9238-003BBE38037F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5B41-B96D-4FDA-98D2-79D27F6BE9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B1D01-A8BB-493A-9238-003BBE38037F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D5B41-B96D-4FDA-98D2-79D27F6BE9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B1D01-A8BB-493A-9238-003BBE38037F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D5B41-B96D-4FDA-98D2-79D27F6BE9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board116929232" TargetMode="External"/><Relationship Id="rId7" Type="http://schemas.openxmlformats.org/officeDocument/2006/relationships/hyperlink" Target="https://vk.com/id81964068" TargetMode="External"/><Relationship Id="rId2" Type="http://schemas.openxmlformats.org/officeDocument/2006/relationships/hyperlink" Target="https://vk.com/club11692923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id160753266" TargetMode="External"/><Relationship Id="rId5" Type="http://schemas.openxmlformats.org/officeDocument/2006/relationships/hyperlink" Target="https://vk.com/id152036245" TargetMode="External"/><Relationship Id="rId4" Type="http://schemas.openxmlformats.org/officeDocument/2006/relationships/hyperlink" Target="https://vk.com/id120820018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539552" y="1844824"/>
            <a:ext cx="8280920" cy="2232248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Презентация проекта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332037"/>
            <a:ext cx="8013576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«Витамины всех полезней, сберегут нас от болезней!»</a:t>
            </a:r>
            <a:endParaRPr lang="ru-RU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ru-RU" sz="5400" dirty="0" smtClean="0"/>
          </a:p>
          <a:p>
            <a:pPr algn="ctr">
              <a:buNone/>
            </a:pPr>
            <a:endParaRPr lang="ru-RU" sz="5400" dirty="0"/>
          </a:p>
          <a:p>
            <a:pPr algn="ctr">
              <a:buNone/>
            </a:pPr>
            <a:endParaRPr lang="ru-RU" sz="5400" dirty="0" smtClean="0"/>
          </a:p>
          <a:p>
            <a:pPr algn="ctr">
              <a:buNone/>
            </a:pPr>
            <a:endParaRPr lang="ru-RU" sz="5400" dirty="0"/>
          </a:p>
          <a:p>
            <a:pPr algn="r">
              <a:buNone/>
            </a:pP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580526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>
                <a:latin typeface="Gabriola" pitchFamily="82" charset="0"/>
                <a:cs typeface="FreesiaUPC" pitchFamily="34" charset="-34"/>
              </a:rPr>
              <a:t>Подготовила  Иванова Ю.С.</a:t>
            </a:r>
            <a:endParaRPr lang="ru-RU" sz="3600" b="1" dirty="0">
              <a:latin typeface="Gabriola" pitchFamily="82" charset="0"/>
              <a:cs typeface="FreesiaUPC" pitchFamily="34" charset="-34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проект\фото\Новая папка\DSC00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984" cy="2947551"/>
          </a:xfrm>
          <a:prstGeom prst="rect">
            <a:avLst/>
          </a:prstGeom>
          <a:noFill/>
        </p:spPr>
      </p:pic>
      <p:pic>
        <p:nvPicPr>
          <p:cNvPr id="4099" name="Picture 3" descr="G:\проект\фото\Новая папка\DSC00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869" y="764704"/>
            <a:ext cx="4965131" cy="3305110"/>
          </a:xfrm>
          <a:prstGeom prst="rect">
            <a:avLst/>
          </a:prstGeom>
          <a:noFill/>
        </p:spPr>
      </p:pic>
      <p:pic>
        <p:nvPicPr>
          <p:cNvPr id="4100" name="Picture 4" descr="G:\проект\фото\Новая папка\DSC003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2678"/>
            <a:ext cx="5040560" cy="3355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проект\фото\h1fNPtjTmo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53808" cy="3097691"/>
          </a:xfrm>
          <a:prstGeom prst="rect">
            <a:avLst/>
          </a:prstGeom>
          <a:noFill/>
        </p:spPr>
      </p:pic>
      <p:pic>
        <p:nvPicPr>
          <p:cNvPr id="5123" name="Picture 3" descr="G:\проект\фото\-SQBs-bOld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7002" y="2852936"/>
            <a:ext cx="6016998" cy="4005064"/>
          </a:xfrm>
          <a:prstGeom prst="rect">
            <a:avLst/>
          </a:prstGeom>
          <a:noFill/>
        </p:spPr>
      </p:pic>
      <p:pic>
        <p:nvPicPr>
          <p:cNvPr id="5125" name="Picture 5" descr="https://pp.userapi.com/c840134/v840134408/16cf3/UjbfsYWNLt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16632"/>
            <a:ext cx="3599485" cy="2395907"/>
          </a:xfrm>
          <a:prstGeom prst="rect">
            <a:avLst/>
          </a:prstGeom>
          <a:noFill/>
        </p:spPr>
      </p:pic>
      <p:pic>
        <p:nvPicPr>
          <p:cNvPr id="5127" name="Picture 7" descr="https://pp.userapi.com/c840134/v840134408/16d11/I5qa73Xw8I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7072"/>
            <a:ext cx="3069632" cy="2043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836712"/>
            <a:ext cx="7715200" cy="568863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3800" b="1" u="sng" dirty="0" smtClean="0">
                <a:solidFill>
                  <a:srgbClr val="7030A0"/>
                </a:solidFill>
              </a:rPr>
              <a:t>С детьми:</a:t>
            </a:r>
            <a:endParaRPr lang="ru-RU" sz="3800" b="1" dirty="0" smtClean="0">
              <a:solidFill>
                <a:srgbClr val="7030A0"/>
              </a:solidFill>
            </a:endParaRPr>
          </a:p>
          <a:p>
            <a:pPr lvl="0"/>
            <a:r>
              <a:rPr lang="ru-RU" sz="2900" dirty="0" smtClean="0"/>
              <a:t>Рассматривание муляжей и выставки свежих «Овощей», «Фруктов»;</a:t>
            </a:r>
          </a:p>
          <a:p>
            <a:pPr lvl="0"/>
            <a:r>
              <a:rPr lang="ru-RU" sz="2900" dirty="0" smtClean="0"/>
              <a:t>Исследовательская деятельность «Узнай по вкусу», «Узнай по запаху»;</a:t>
            </a:r>
          </a:p>
          <a:p>
            <a:pPr lvl="0"/>
            <a:r>
              <a:rPr lang="ru-RU" sz="2900" dirty="0" smtClean="0"/>
              <a:t>Рассматривание предметных картинок и иллюстраций по теме;</a:t>
            </a:r>
          </a:p>
          <a:p>
            <a:pPr lvl="0"/>
            <a:r>
              <a:rPr lang="ru-RU" sz="2900" dirty="0" smtClean="0"/>
              <a:t>Чтение сказок по теме;</a:t>
            </a:r>
          </a:p>
          <a:p>
            <a:pPr lvl="0"/>
            <a:r>
              <a:rPr lang="ru-RU" sz="2900" dirty="0" smtClean="0"/>
              <a:t>Художественное творчество (рисование, лепка, аппликация</a:t>
            </a:r>
            <a:r>
              <a:rPr lang="ru-RU" sz="2900" dirty="0" smtClean="0"/>
              <a:t>);</a:t>
            </a:r>
            <a:endParaRPr lang="ru-RU" sz="2900" dirty="0" smtClean="0"/>
          </a:p>
          <a:p>
            <a:pPr lvl="0"/>
            <a:r>
              <a:rPr lang="ru-RU" sz="2900" dirty="0" smtClean="0"/>
              <a:t>Дидактические игры, настольные игры;</a:t>
            </a:r>
          </a:p>
          <a:p>
            <a:pPr lvl="0"/>
            <a:r>
              <a:rPr lang="ru-RU" sz="2900" dirty="0" smtClean="0"/>
              <a:t>Собирание разрезных картинок;</a:t>
            </a:r>
          </a:p>
          <a:p>
            <a:pPr lvl="0"/>
            <a:r>
              <a:rPr lang="ru-RU" sz="2900" dirty="0" smtClean="0"/>
              <a:t>Пальчиковая гимнастика; </a:t>
            </a:r>
          </a:p>
          <a:p>
            <a:pPr lvl="0"/>
            <a:r>
              <a:rPr lang="ru-RU" sz="2900" dirty="0" smtClean="0"/>
              <a:t>Сюжетно-ролевые игры;</a:t>
            </a:r>
          </a:p>
          <a:p>
            <a:pPr lvl="0"/>
            <a:r>
              <a:rPr lang="ru-RU" sz="2900" dirty="0" smtClean="0"/>
              <a:t>Просмотр мультимедийных презентаций;</a:t>
            </a:r>
          </a:p>
          <a:p>
            <a:pPr lvl="0"/>
            <a:r>
              <a:rPr lang="ru-RU" sz="2900" dirty="0" smtClean="0"/>
              <a:t>Беседы с детьми по теме (а также, ситуативные);</a:t>
            </a:r>
          </a:p>
          <a:p>
            <a:pPr lvl="0"/>
            <a:r>
              <a:rPr lang="ru-RU" sz="2900" dirty="0" smtClean="0"/>
              <a:t>Посадка лука на окне, наблюдение за ростом лука;</a:t>
            </a:r>
          </a:p>
          <a:p>
            <a:pPr lvl="0"/>
            <a:r>
              <a:rPr lang="ru-RU" sz="2900" dirty="0" smtClean="0"/>
              <a:t>Отгадывание загадок об овощах, фруктах (витаминах);</a:t>
            </a:r>
          </a:p>
          <a:p>
            <a:pPr lvl="0"/>
            <a:r>
              <a:rPr lang="ru-RU" sz="2900" dirty="0" smtClean="0"/>
              <a:t>Разучивание песен по теме;</a:t>
            </a:r>
          </a:p>
          <a:p>
            <a:pPr lvl="0"/>
            <a:r>
              <a:rPr lang="ru-RU" sz="2900" dirty="0" smtClean="0"/>
              <a:t>Хороводная игра «Огород»;</a:t>
            </a:r>
          </a:p>
          <a:p>
            <a:pPr lvl="0"/>
            <a:r>
              <a:rPr lang="ru-RU" sz="2900" dirty="0" smtClean="0"/>
              <a:t>Подвижные </a:t>
            </a:r>
            <a:r>
              <a:rPr lang="ru-RU" sz="2900" dirty="0" smtClean="0"/>
              <a:t>игры</a:t>
            </a:r>
            <a:r>
              <a:rPr lang="ru-RU" sz="2900" dirty="0" smtClean="0"/>
              <a:t>.</a:t>
            </a:r>
            <a:endParaRPr lang="ru-RU" sz="29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G:\проект\фото\RqVBeXeXhp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94517" cy="2592288"/>
          </a:xfrm>
          <a:prstGeom prst="rect">
            <a:avLst/>
          </a:prstGeom>
          <a:noFill/>
        </p:spPr>
      </p:pic>
      <p:pic>
        <p:nvPicPr>
          <p:cNvPr id="6146" name="Picture 2" descr="G:\проект\фото\84LhyXOlu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4248" y="0"/>
            <a:ext cx="4149752" cy="2762179"/>
          </a:xfrm>
          <a:prstGeom prst="rect">
            <a:avLst/>
          </a:prstGeom>
          <a:noFill/>
        </p:spPr>
      </p:pic>
      <p:pic>
        <p:nvPicPr>
          <p:cNvPr id="6147" name="Picture 3" descr="G:\проект\фото\ouit6SPM4K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2420888"/>
            <a:ext cx="3717704" cy="2474597"/>
          </a:xfrm>
          <a:prstGeom prst="rect">
            <a:avLst/>
          </a:prstGeom>
          <a:noFill/>
        </p:spPr>
      </p:pic>
      <p:pic>
        <p:nvPicPr>
          <p:cNvPr id="6148" name="Picture 4" descr="G:\проект\фото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19004"/>
            <a:ext cx="2555776" cy="3838996"/>
          </a:xfrm>
          <a:prstGeom prst="rect">
            <a:avLst/>
          </a:prstGeom>
          <a:noFill/>
        </p:spPr>
      </p:pic>
      <p:pic>
        <p:nvPicPr>
          <p:cNvPr id="6149" name="Picture 5" descr="G:\проект\фото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6296" y="4383403"/>
            <a:ext cx="3717704" cy="24745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G:\проект\фото\amPzbqB9OH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32448" cy="2684098"/>
          </a:xfrm>
          <a:prstGeom prst="rect">
            <a:avLst/>
          </a:prstGeom>
          <a:noFill/>
        </p:spPr>
      </p:pic>
      <p:pic>
        <p:nvPicPr>
          <p:cNvPr id="7170" name="Picture 2" descr="G:\проект\фото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10843"/>
            <a:ext cx="2627784" cy="3947157"/>
          </a:xfrm>
          <a:prstGeom prst="rect">
            <a:avLst/>
          </a:prstGeom>
          <a:noFill/>
        </p:spPr>
      </p:pic>
      <p:pic>
        <p:nvPicPr>
          <p:cNvPr id="7171" name="Picture 3" descr="G:\проект\фото\-v8-5hZAKu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4253" y="0"/>
            <a:ext cx="2839747" cy="1890207"/>
          </a:xfrm>
          <a:prstGeom prst="rect">
            <a:avLst/>
          </a:prstGeom>
          <a:noFill/>
        </p:spPr>
      </p:pic>
      <p:pic>
        <p:nvPicPr>
          <p:cNvPr id="7172" name="Picture 4" descr="G:\проект\фото\rh2NOQnqyy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484784"/>
            <a:ext cx="2332648" cy="1552669"/>
          </a:xfrm>
          <a:prstGeom prst="rect">
            <a:avLst/>
          </a:prstGeom>
          <a:noFill/>
        </p:spPr>
      </p:pic>
      <p:pic>
        <p:nvPicPr>
          <p:cNvPr id="7173" name="Picture 5" descr="G:\проект\фото\SRmzI_ABnZ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3239599"/>
            <a:ext cx="5436096" cy="3618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G:\проект\фото\QYBgY031tS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2107" y="1"/>
            <a:ext cx="3611893" cy="2708920"/>
          </a:xfrm>
          <a:prstGeom prst="rect">
            <a:avLst/>
          </a:prstGeom>
          <a:noFill/>
        </p:spPr>
      </p:pic>
      <p:pic>
        <p:nvPicPr>
          <p:cNvPr id="31748" name="Picture 4" descr="G:\проект\фото\DRPtohy53B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09120"/>
            <a:ext cx="3528834" cy="2348880"/>
          </a:xfrm>
          <a:prstGeom prst="rect">
            <a:avLst/>
          </a:prstGeom>
          <a:noFill/>
        </p:spPr>
      </p:pic>
      <p:pic>
        <p:nvPicPr>
          <p:cNvPr id="6" name="Picture 2" descr="G:\проект\фото\0BoMKq3B8H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564904"/>
            <a:ext cx="2947590" cy="1961990"/>
          </a:xfrm>
          <a:prstGeom prst="rect">
            <a:avLst/>
          </a:prstGeom>
          <a:noFill/>
        </p:spPr>
      </p:pic>
      <p:pic>
        <p:nvPicPr>
          <p:cNvPr id="31750" name="Picture 6" descr="G:\проект\фото\323zWuD6zS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2443" y="4221088"/>
            <a:ext cx="3961558" cy="2636912"/>
          </a:xfrm>
          <a:prstGeom prst="rect">
            <a:avLst/>
          </a:prstGeom>
          <a:noFill/>
        </p:spPr>
      </p:pic>
      <p:pic>
        <p:nvPicPr>
          <p:cNvPr id="31753" name="Picture 9" descr="G:\проект\фото\Новая папка (2)\yJK6QeuHne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248472" cy="28278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:\проект\фото\cAddKuQac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8960"/>
            <a:ext cx="2522519" cy="3789040"/>
          </a:xfrm>
          <a:prstGeom prst="rect">
            <a:avLst/>
          </a:prstGeom>
          <a:noFill/>
        </p:spPr>
      </p:pic>
      <p:pic>
        <p:nvPicPr>
          <p:cNvPr id="33795" name="Picture 3" descr="G:\проект\фото\qta7mrKJR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0"/>
            <a:ext cx="2830181" cy="4251176"/>
          </a:xfrm>
          <a:prstGeom prst="rect">
            <a:avLst/>
          </a:prstGeom>
          <a:noFill/>
        </p:spPr>
      </p:pic>
      <p:pic>
        <p:nvPicPr>
          <p:cNvPr id="33796" name="Picture 4" descr="G:\проект\фото\lTYrxl6r_D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212676"/>
            <a:ext cx="1856301" cy="2788324"/>
          </a:xfrm>
          <a:prstGeom prst="rect">
            <a:avLst/>
          </a:prstGeom>
          <a:noFill/>
        </p:spPr>
      </p:pic>
      <p:pic>
        <p:nvPicPr>
          <p:cNvPr id="33797" name="Picture 5" descr="G:\проект\фото\kT8VJgMJ7h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5165" y="4509120"/>
            <a:ext cx="3528835" cy="2348880"/>
          </a:xfrm>
          <a:prstGeom prst="rect">
            <a:avLst/>
          </a:prstGeom>
          <a:noFill/>
        </p:spPr>
      </p:pic>
      <p:pic>
        <p:nvPicPr>
          <p:cNvPr id="33798" name="Picture 6" descr="G:\проект\фото\uSgogSUkwR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0"/>
            <a:ext cx="4502463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G:\проект\фото\CyYvv8kCo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92080" cy="3522541"/>
          </a:xfrm>
          <a:prstGeom prst="rect">
            <a:avLst/>
          </a:prstGeom>
          <a:noFill/>
        </p:spPr>
      </p:pic>
      <p:pic>
        <p:nvPicPr>
          <p:cNvPr id="32772" name="Picture 4" descr="G:\проект\фото\0YwwH9DRwt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6090" y="3284985"/>
            <a:ext cx="5367910" cy="3573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G:\проект\фото\z8klr4jMv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860032" cy="3234959"/>
          </a:xfrm>
          <a:prstGeom prst="rect">
            <a:avLst/>
          </a:prstGeom>
          <a:noFill/>
        </p:spPr>
      </p:pic>
      <p:pic>
        <p:nvPicPr>
          <p:cNvPr id="34819" name="Picture 3" descr="G:\проект\фото\my-lzKWoj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7" y="-1"/>
            <a:ext cx="4067944" cy="2707725"/>
          </a:xfrm>
          <a:prstGeom prst="rect">
            <a:avLst/>
          </a:prstGeom>
          <a:noFill/>
        </p:spPr>
      </p:pic>
      <p:pic>
        <p:nvPicPr>
          <p:cNvPr id="34820" name="Picture 4" descr="G:\проект\фото\mK_V0S5c6h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65103"/>
            <a:ext cx="3745197" cy="2492897"/>
          </a:xfrm>
          <a:prstGeom prst="rect">
            <a:avLst/>
          </a:prstGeom>
          <a:noFill/>
        </p:spPr>
      </p:pic>
      <p:pic>
        <p:nvPicPr>
          <p:cNvPr id="34821" name="Picture 5" descr="G:\проект\фото\1snpSbEzcY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2449" y="3429000"/>
            <a:ext cx="5151552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556792"/>
            <a:ext cx="7787208" cy="45693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/>
              <a:t>3 этап – Заключительный</a:t>
            </a:r>
          </a:p>
          <a:p>
            <a:pPr lvl="0"/>
            <a:r>
              <a:rPr lang="ru-RU" sz="1800" dirty="0" smtClean="0"/>
              <a:t>Повторные беседы с детьми для выявления знаний детей о пользе овощей, фруктов (витамин) для здоровья; </a:t>
            </a:r>
          </a:p>
          <a:p>
            <a:pPr lvl="0"/>
            <a:r>
              <a:rPr lang="ru-RU" sz="1800" dirty="0" smtClean="0"/>
              <a:t>Оформление выставки детских работ по данной теме;</a:t>
            </a:r>
          </a:p>
          <a:p>
            <a:pPr lvl="0"/>
            <a:r>
              <a:rPr lang="ru-RU" sz="1800" dirty="0" smtClean="0"/>
              <a:t>Презентация </a:t>
            </a:r>
            <a:r>
              <a:rPr lang="ru-RU" sz="1800" dirty="0" smtClean="0"/>
              <a:t>проекта: итоговое развлечение «В гостях у доктора Витаминкина»;</a:t>
            </a:r>
          </a:p>
          <a:p>
            <a:pPr lvl="0"/>
            <a:r>
              <a:rPr lang="ru-RU" sz="1800" dirty="0" smtClean="0"/>
              <a:t>Сбор отзывов родителей о реализованном проекте.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412776"/>
            <a:ext cx="4223320" cy="720080"/>
          </a:xfrm>
        </p:spPr>
        <p:txBody>
          <a:bodyPr>
            <a:normAutofit fontScale="90000"/>
          </a:bodyPr>
          <a:lstStyle/>
          <a:p>
            <a:pPr lvl="2" algn="ctr" rtl="0">
              <a:spcBef>
                <a:spcPct val="0"/>
              </a:spcBef>
            </a:pPr>
            <a:r>
              <a:rPr lang="ru-RU" sz="2700" b="1" dirty="0" smtClean="0">
                <a:solidFill>
                  <a:srgbClr val="7030A0"/>
                </a:solidFill>
                <a:latin typeface="+mn-lt"/>
              </a:rPr>
              <a:t>Проект</a:t>
            </a:r>
            <a:r>
              <a:rPr lang="ru-RU" sz="5400" b="1" dirty="0" smtClean="0">
                <a:solidFill>
                  <a:srgbClr val="7030A0"/>
                </a:solidFill>
                <a:latin typeface="Gabriola" pitchFamily="82" charset="0"/>
              </a:rPr>
              <a:t> </a:t>
            </a:r>
            <a:r>
              <a:rPr lang="ru-RU" sz="3200" b="1" u="sng" dirty="0" smtClean="0">
                <a:solidFill>
                  <a:srgbClr val="7030A0"/>
                </a:solidFill>
              </a:rPr>
              <a:t/>
            </a:r>
            <a:br>
              <a:rPr lang="ru-RU" sz="3200" b="1" u="sng" dirty="0" smtClean="0">
                <a:solidFill>
                  <a:srgbClr val="7030A0"/>
                </a:solidFill>
              </a:rPr>
            </a:br>
            <a:endParaRPr lang="ru-RU" sz="5400" b="1" dirty="0">
              <a:solidFill>
                <a:srgbClr val="7030A0"/>
              </a:solidFill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 fontScale="40000" lnSpcReduction="20000"/>
          </a:bodyPr>
          <a:lstStyle/>
          <a:p>
            <a:pPr lvl="3">
              <a:spcBef>
                <a:spcPts val="0"/>
              </a:spcBef>
              <a:buBlip>
                <a:blip r:embed="rId2"/>
              </a:buBlip>
            </a:pPr>
            <a:r>
              <a:rPr lang="ru-RU" sz="5100" dirty="0" smtClean="0"/>
              <a:t> Среднесрочный</a:t>
            </a:r>
          </a:p>
          <a:p>
            <a:pPr lvl="3">
              <a:spcBef>
                <a:spcPts val="0"/>
              </a:spcBef>
              <a:buNone/>
            </a:pPr>
            <a:r>
              <a:rPr lang="ru-RU" sz="5100" b="1" dirty="0" smtClean="0">
                <a:solidFill>
                  <a:srgbClr val="7030A0"/>
                </a:solidFill>
              </a:rPr>
              <a:t>Срок реализации проекта</a:t>
            </a:r>
            <a:endParaRPr lang="ru-RU" sz="5100" dirty="0" smtClean="0"/>
          </a:p>
          <a:p>
            <a:pPr lvl="3">
              <a:spcBef>
                <a:spcPts val="0"/>
              </a:spcBef>
              <a:buBlip>
                <a:blip r:embed="rId2"/>
              </a:buBlip>
            </a:pPr>
            <a:r>
              <a:rPr lang="ru-RU" sz="5100" dirty="0" smtClean="0"/>
              <a:t> 4 недели</a:t>
            </a:r>
          </a:p>
          <a:p>
            <a:pPr lvl="3">
              <a:spcBef>
                <a:spcPts val="0"/>
              </a:spcBef>
              <a:buNone/>
            </a:pPr>
            <a:r>
              <a:rPr lang="ru-RU" sz="5100" b="1" dirty="0" smtClean="0">
                <a:solidFill>
                  <a:srgbClr val="7030A0"/>
                </a:solidFill>
              </a:rPr>
              <a:t>Проблемный вопрос </a:t>
            </a:r>
            <a:endParaRPr lang="ru-RU" sz="5100" dirty="0" smtClean="0"/>
          </a:p>
          <a:p>
            <a:pPr lvl="3">
              <a:spcBef>
                <a:spcPts val="0"/>
              </a:spcBef>
              <a:buBlip>
                <a:blip r:embed="rId2"/>
              </a:buBlip>
            </a:pPr>
            <a:r>
              <a:rPr lang="ru-RU" sz="5100" dirty="0" smtClean="0"/>
              <a:t> Что такое витамины, где они содержатся?</a:t>
            </a:r>
          </a:p>
          <a:p>
            <a:pPr lvl="3">
              <a:spcBef>
                <a:spcPts val="0"/>
              </a:spcBef>
              <a:buNone/>
            </a:pPr>
            <a:r>
              <a:rPr lang="ru-RU" sz="5100" b="1" dirty="0" smtClean="0">
                <a:solidFill>
                  <a:srgbClr val="7030A0"/>
                </a:solidFill>
              </a:rPr>
              <a:t>Участники проекта </a:t>
            </a:r>
          </a:p>
          <a:p>
            <a:pPr lvl="3">
              <a:spcBef>
                <a:spcPts val="0"/>
              </a:spcBef>
              <a:buBlip>
                <a:blip r:embed="rId2"/>
              </a:buBlip>
            </a:pPr>
            <a:r>
              <a:rPr lang="ru-RU" sz="5100" dirty="0" smtClean="0"/>
              <a:t>Дети младшего возраста, их родители, воспитатели</a:t>
            </a:r>
          </a:p>
          <a:p>
            <a:pPr lvl="3">
              <a:spcBef>
                <a:spcPts val="0"/>
              </a:spcBef>
              <a:buNone/>
            </a:pPr>
            <a:r>
              <a:rPr lang="ru-RU" sz="5100" b="1" dirty="0" smtClean="0">
                <a:solidFill>
                  <a:srgbClr val="7030A0"/>
                </a:solidFill>
              </a:rPr>
              <a:t>По количеству участников</a:t>
            </a:r>
          </a:p>
          <a:p>
            <a:pPr lvl="3">
              <a:spcBef>
                <a:spcPts val="0"/>
              </a:spcBef>
              <a:buBlip>
                <a:blip r:embed="rId2"/>
              </a:buBlip>
            </a:pPr>
            <a:r>
              <a:rPr lang="ru-RU" sz="5100" dirty="0" smtClean="0"/>
              <a:t>Групповой</a:t>
            </a:r>
          </a:p>
          <a:p>
            <a:pPr lvl="3">
              <a:spcBef>
                <a:spcPts val="0"/>
              </a:spcBef>
              <a:buNone/>
            </a:pPr>
            <a:r>
              <a:rPr lang="ru-RU" sz="5100" b="1" dirty="0" smtClean="0">
                <a:solidFill>
                  <a:srgbClr val="7030A0"/>
                </a:solidFill>
              </a:rPr>
              <a:t>Характер контактов </a:t>
            </a:r>
          </a:p>
          <a:p>
            <a:pPr lvl="3">
              <a:spcBef>
                <a:spcPts val="0"/>
              </a:spcBef>
              <a:buBlip>
                <a:blip r:embed="rId2"/>
              </a:buBlip>
            </a:pPr>
            <a:r>
              <a:rPr lang="ru-RU" sz="5100" dirty="0" smtClean="0"/>
              <a:t>среди детей одной группы и их родителей</a:t>
            </a:r>
          </a:p>
          <a:p>
            <a:pPr lvl="3">
              <a:spcBef>
                <a:spcPts val="0"/>
              </a:spcBef>
              <a:buNone/>
            </a:pPr>
            <a:r>
              <a:rPr lang="ru-RU" sz="5100" b="1" dirty="0" smtClean="0">
                <a:solidFill>
                  <a:srgbClr val="7030A0"/>
                </a:solidFill>
              </a:rPr>
              <a:t>Возраст участников</a:t>
            </a:r>
          </a:p>
          <a:p>
            <a:pPr lvl="3">
              <a:spcBef>
                <a:spcPts val="0"/>
              </a:spcBef>
              <a:buBlip>
                <a:blip r:embed="rId2"/>
              </a:buBlip>
            </a:pPr>
            <a:r>
              <a:rPr lang="ru-RU" sz="5100" dirty="0" smtClean="0"/>
              <a:t>3 – 3,5 года</a:t>
            </a:r>
          </a:p>
          <a:p>
            <a:pPr lvl="3">
              <a:spcBef>
                <a:spcPts val="0"/>
              </a:spcBef>
              <a:buNone/>
            </a:pPr>
            <a:r>
              <a:rPr lang="ru-RU" sz="5100" b="1" dirty="0" smtClean="0">
                <a:solidFill>
                  <a:srgbClr val="7030A0"/>
                </a:solidFill>
              </a:rPr>
              <a:t>Тип проекта</a:t>
            </a:r>
          </a:p>
          <a:p>
            <a:pPr lvl="3">
              <a:spcBef>
                <a:spcPts val="0"/>
              </a:spcBef>
              <a:buBlip>
                <a:blip r:embed="rId2"/>
              </a:buBlip>
            </a:pPr>
            <a:r>
              <a:rPr lang="ru-RU" sz="5100" dirty="0" smtClean="0"/>
              <a:t>познавательный, игровой, творческий</a:t>
            </a:r>
          </a:p>
          <a:p>
            <a:pPr lvl="3">
              <a:spcBef>
                <a:spcPts val="0"/>
              </a:spcBef>
              <a:buBlip>
                <a:blip r:embed="rId2"/>
              </a:buBlip>
            </a:pPr>
            <a:endParaRPr lang="ru-RU" sz="3200" dirty="0" smtClean="0"/>
          </a:p>
          <a:p>
            <a:pPr lvl="3">
              <a:spcBef>
                <a:spcPts val="0"/>
              </a:spcBef>
              <a:buNone/>
            </a:pPr>
            <a:endParaRPr lang="ru-RU" sz="3200" dirty="0" smtClean="0"/>
          </a:p>
          <a:p>
            <a:pPr lvl="2">
              <a:spcBef>
                <a:spcPts val="0"/>
              </a:spcBef>
              <a:buNone/>
            </a:pPr>
            <a:endParaRPr lang="ru-RU" sz="3200" b="1" u="sng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dirty="0" smtClean="0"/>
              <a:t>            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Ожидаемый результат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060848"/>
            <a:ext cx="7931224" cy="4065315"/>
          </a:xfrm>
        </p:spPr>
        <p:txBody>
          <a:bodyPr>
            <a:normAutofit/>
          </a:bodyPr>
          <a:lstStyle/>
          <a:p>
            <a:pPr lvl="0"/>
            <a:r>
              <a:rPr lang="ru-RU" sz="2200" dirty="0" smtClean="0"/>
              <a:t>проект способствовал развитию познавательного интереса и любознательности, нравственных представлений;</a:t>
            </a:r>
          </a:p>
          <a:p>
            <a:pPr lvl="0"/>
            <a:r>
              <a:rPr lang="ru-RU" sz="2200" dirty="0" smtClean="0"/>
              <a:t>у детей повысилась речевая активность;</a:t>
            </a:r>
          </a:p>
          <a:p>
            <a:pPr lvl="0"/>
            <a:r>
              <a:rPr lang="ru-RU" sz="2200" dirty="0" smtClean="0"/>
              <a:t> дети получили элементарные знания о понятии витаминов,  о их содержании в овощах и фруктах, о  пользе овощей и фруктов для организма человека; </a:t>
            </a:r>
          </a:p>
          <a:p>
            <a:pPr lvl="0"/>
            <a:r>
              <a:rPr lang="ru-RU" sz="2200" dirty="0" smtClean="0"/>
              <a:t>родители активно участвуют в творческой, образовательной деятельности ДО.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7030A0"/>
                </a:solidFill>
                <a:latin typeface="Gabriola" pitchFamily="82" charset="0"/>
              </a:rPr>
              <a:t/>
            </a:r>
            <a:br>
              <a:rPr lang="ru-RU" sz="5400" b="1" dirty="0" smtClean="0">
                <a:solidFill>
                  <a:srgbClr val="7030A0"/>
                </a:solidFill>
                <a:latin typeface="Gabriola" pitchFamily="82" charset="0"/>
              </a:rPr>
            </a:br>
            <a:r>
              <a:rPr lang="ru-RU" sz="5400" b="1" dirty="0">
                <a:solidFill>
                  <a:srgbClr val="7030A0"/>
                </a:solidFill>
                <a:latin typeface="Gabriola" pitchFamily="82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Gabriola" pitchFamily="82" charset="0"/>
              </a:rPr>
            </a:br>
            <a:r>
              <a:rPr lang="ru-RU" sz="5400" b="1" dirty="0" smtClean="0">
                <a:solidFill>
                  <a:srgbClr val="7030A0"/>
                </a:solidFill>
                <a:latin typeface="Gabriola" pitchFamily="82" charset="0"/>
              </a:rPr>
              <a:t/>
            </a:r>
            <a:br>
              <a:rPr lang="ru-RU" sz="5400" b="1" dirty="0" smtClean="0">
                <a:solidFill>
                  <a:srgbClr val="7030A0"/>
                </a:solidFill>
                <a:latin typeface="Gabriola" pitchFamily="82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Gabriola" pitchFamily="82" charset="0"/>
              </a:rPr>
              <a:t>Продукт реализации проекта</a:t>
            </a:r>
            <a:endParaRPr lang="ru-RU" b="1" dirty="0">
              <a:solidFill>
                <a:srgbClr val="7030A0"/>
              </a:solidFill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2060848"/>
            <a:ext cx="8003232" cy="4065315"/>
          </a:xfrm>
        </p:spPr>
        <p:txBody>
          <a:bodyPr>
            <a:normAutofit/>
          </a:bodyPr>
          <a:lstStyle/>
          <a:p>
            <a:pPr lvl="0"/>
            <a:r>
              <a:rPr lang="ru-RU" sz="2000" dirty="0" smtClean="0"/>
              <a:t>Выставка детских работ по теме «Витамины всех полезней, сберегут нас от болезней!»;</a:t>
            </a:r>
          </a:p>
          <a:p>
            <a:pPr lvl="0"/>
            <a:r>
              <a:rPr lang="ru-RU" sz="2000" dirty="0" smtClean="0"/>
              <a:t>Семейный альбом «Полезные овощи и фрукты в нашей семье»;</a:t>
            </a:r>
          </a:p>
          <a:p>
            <a:pPr lvl="0"/>
            <a:r>
              <a:rPr lang="ru-RU" sz="2000" dirty="0" smtClean="0"/>
              <a:t>Наглядные пособия «Овощи и фрукты»; дидактические игры «Для чего полезны овощи и фрукты», «Где содержатся витамины?»;</a:t>
            </a:r>
          </a:p>
          <a:p>
            <a:pPr lvl="0"/>
            <a:r>
              <a:rPr lang="ru-RU" sz="2000" dirty="0" smtClean="0"/>
              <a:t>Презентация проекта: итоговое развлечение «В гостях у доктора Витаминкина»;</a:t>
            </a:r>
          </a:p>
          <a:p>
            <a:pPr lvl="0"/>
            <a:r>
              <a:rPr lang="ru-RU" sz="2000" dirty="0" smtClean="0"/>
              <a:t>Постановка спектакля об одном полезном овоще по сказке «Репка»;</a:t>
            </a:r>
          </a:p>
          <a:p>
            <a:pPr lvl="0"/>
            <a:r>
              <a:rPr lang="ru-RU" sz="2000" dirty="0" smtClean="0"/>
              <a:t>Журнал отзывов родителей.</a:t>
            </a:r>
            <a:endParaRPr lang="ru-RU" sz="2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G:\проект\фото\MvJjYiiR_1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139952" cy="2755655"/>
          </a:xfrm>
          <a:prstGeom prst="rect">
            <a:avLst/>
          </a:prstGeom>
          <a:noFill/>
        </p:spPr>
      </p:pic>
      <p:pic>
        <p:nvPicPr>
          <p:cNvPr id="35843" name="Picture 3" descr="G:\проект\фото\xMHkIsgqBQ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4168" y="0"/>
            <a:ext cx="4869832" cy="3241482"/>
          </a:xfrm>
          <a:prstGeom prst="rect">
            <a:avLst/>
          </a:prstGeom>
          <a:noFill/>
        </p:spPr>
      </p:pic>
      <p:pic>
        <p:nvPicPr>
          <p:cNvPr id="35844" name="Picture 4" descr="G:\проект\фото\n5DoKocL_8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35459"/>
            <a:ext cx="5292080" cy="3522541"/>
          </a:xfrm>
          <a:prstGeom prst="rect">
            <a:avLst/>
          </a:prstGeom>
          <a:noFill/>
        </p:spPr>
      </p:pic>
      <p:pic>
        <p:nvPicPr>
          <p:cNvPr id="35845" name="Picture 5" descr="G:\проект\фото\lhHLl1NDPQ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789490"/>
            <a:ext cx="3566589" cy="2374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328592"/>
          </a:xfrm>
        </p:spPr>
        <p:txBody>
          <a:bodyPr>
            <a:normAutofit fontScale="32500" lnSpcReduction="20000"/>
          </a:bodyPr>
          <a:lstStyle/>
          <a:p>
            <a:r>
              <a:rPr lang="ru-RU" b="1" dirty="0" smtClean="0">
                <a:hlinkClick r:id="rId2"/>
              </a:rPr>
              <a:t>Группа "Божьи коровки"</a:t>
            </a:r>
            <a:endParaRPr lang="ru-RU" b="1" dirty="0" smtClean="0"/>
          </a:p>
          <a:p>
            <a:r>
              <a:rPr lang="ru-RU" b="1" dirty="0" smtClean="0">
                <a:hlinkClick r:id="rId3"/>
              </a:rPr>
              <a:t>Обсуждения</a:t>
            </a:r>
            <a:endParaRPr lang="ru-RU" b="1" dirty="0" smtClean="0"/>
          </a:p>
          <a:p>
            <a:r>
              <a:rPr lang="ru-RU" sz="4200" b="1" dirty="0" smtClean="0"/>
              <a:t>Отзывы </a:t>
            </a:r>
            <a:r>
              <a:rPr lang="ru-RU" sz="4200" b="1" dirty="0" smtClean="0"/>
              <a:t>о реализации проекта "Витамины всех полезней, сберегут нас от болезней"</a:t>
            </a:r>
          </a:p>
          <a:p>
            <a:r>
              <a:rPr lang="ru-RU" b="1" dirty="0" smtClean="0">
                <a:hlinkClick r:id="rId4"/>
              </a:rPr>
              <a:t>Ольга </a:t>
            </a:r>
            <a:r>
              <a:rPr lang="ru-RU" b="1" dirty="0" smtClean="0">
                <a:hlinkClick r:id="rId4"/>
              </a:rPr>
              <a:t>Воронова</a:t>
            </a:r>
            <a:r>
              <a:rPr lang="ru-RU" dirty="0" smtClean="0"/>
              <a:t> </a:t>
            </a:r>
          </a:p>
          <a:p>
            <a:r>
              <a:rPr lang="ru-RU" dirty="0" smtClean="0"/>
              <a:t>Спасибо за </a:t>
            </a:r>
            <a:r>
              <a:rPr lang="ru-RU" dirty="0" smtClean="0"/>
              <a:t>проект, дети </a:t>
            </a:r>
            <a:r>
              <a:rPr lang="ru-RU" dirty="0" smtClean="0"/>
              <a:t>были очень заинтересованы.Всё очень понравилось</a:t>
            </a:r>
            <a:r>
              <a:rPr lang="ru-RU" dirty="0" smtClean="0"/>
              <a:t>, для </a:t>
            </a:r>
            <a:r>
              <a:rPr lang="ru-RU" dirty="0" smtClean="0"/>
              <a:t>себя узнала больше нового о витаминах.</a:t>
            </a:r>
          </a:p>
          <a:p>
            <a:r>
              <a:rPr lang="ru-RU" b="1" dirty="0" smtClean="0">
                <a:hlinkClick r:id="rId5"/>
              </a:rPr>
              <a:t>Екатерина </a:t>
            </a:r>
            <a:r>
              <a:rPr lang="ru-RU" b="1" dirty="0" smtClean="0">
                <a:hlinkClick r:id="rId5"/>
              </a:rPr>
              <a:t>Жукова</a:t>
            </a:r>
            <a:r>
              <a:rPr lang="ru-RU" dirty="0" smtClean="0"/>
              <a:t> </a:t>
            </a:r>
          </a:p>
          <a:p>
            <a:r>
              <a:rPr lang="ru-RU" dirty="0" smtClean="0"/>
              <a:t>Мы остались </a:t>
            </a:r>
            <a:r>
              <a:rPr lang="ru-RU" dirty="0" err="1" smtClean="0"/>
              <a:t>ооочень</a:t>
            </a:r>
            <a:r>
              <a:rPr lang="ru-RU" dirty="0" smtClean="0"/>
              <a:t> довольны такому прекрасному и познавательному мероприятию " все о витаминах" было здорово посмотреть как наши детки знают про пользу и вред о овощах и фруктах и оказывается даже мы родители многое не знали ,Юлия Сергеевна вам огромная благодарность за все что вы делаете для наших деток</a:t>
            </a:r>
            <a:r>
              <a:rPr lang="ru-RU" dirty="0" smtClean="0"/>
              <a:t>, а </a:t>
            </a:r>
            <a:r>
              <a:rPr lang="ru-RU" dirty="0" smtClean="0"/>
              <a:t>сказка так вообще слов нет ,детки такие </a:t>
            </a:r>
            <a:r>
              <a:rPr lang="ru-RU" dirty="0" err="1" smtClean="0"/>
              <a:t>умнички</a:t>
            </a:r>
            <a:r>
              <a:rPr lang="ru-RU" dirty="0" smtClean="0"/>
              <a:t>, спасибо </a:t>
            </a:r>
            <a:r>
              <a:rPr lang="ru-RU" dirty="0" smtClean="0"/>
              <a:t>вам ещё раз за такое мероприятие</a:t>
            </a:r>
          </a:p>
          <a:p>
            <a:r>
              <a:rPr lang="ru-RU" b="1" dirty="0" smtClean="0">
                <a:hlinkClick r:id="rId6"/>
              </a:rPr>
              <a:t>Татьяна </a:t>
            </a:r>
            <a:r>
              <a:rPr lang="ru-RU" b="1" dirty="0" smtClean="0">
                <a:hlinkClick r:id="rId6"/>
              </a:rPr>
              <a:t>Макаркина</a:t>
            </a:r>
            <a:r>
              <a:rPr lang="ru-RU" dirty="0" smtClean="0"/>
              <a:t> </a:t>
            </a:r>
          </a:p>
          <a:p>
            <a:r>
              <a:rPr lang="ru-RU" dirty="0" smtClean="0"/>
              <a:t>Детство – это сказочный мир, в котором еще так много тайн и загадок. Где все, что тебя окружает, пока непонятно и неизвестно… И порою, сложно разобрать что к чему. И каждый день копилка вопросов пополняется новыми «почему», «зачем и как». Еще недавно, каких-то несколько лет назад, мы можем вспомнить наших малышей плачущими и капризничающими, не хотящими начинать свой первый самостоятельный этап жизни. Ну вот, прошло всего пару лет и, наши детишки все больше радуют нас своими достижениями. </a:t>
            </a:r>
            <a:br>
              <a:rPr lang="ru-RU" dirty="0" smtClean="0"/>
            </a:br>
            <a:r>
              <a:rPr lang="ru-RU" dirty="0" smtClean="0"/>
              <a:t>В октябре 2017 года в нашей группе N 1 " Божьи коровки" проходила реализация проекта "Витамины всех полезней, сберегут нас от болезней!», в ходе которого были проведены ряд творческих и познавательных занятий (весь проект запечатлен в фотографиях и на видео). Занятия с нашими детками: лепка, рисование познавательное занятие про овощи и фрукты, где можно было их не только посмотреть на картинке, но и потрогать и даже попробовать, это и поделка "Ёжик" - из груши и винограда, которую детки , сделали сами при помощи нашего воспитателя. Это, конечно, домашние задание, где дети вместе с родителями делали книжки-малышки, нарядные иллюстрации - в каких овощах и фруктах содержатся витамины, сочиняли загадки, стишки и даже сказки про овощи и фрукты! Проведена игра-викторина "Знатоки правильного питания" - игра с родителями о пользе овощей и фруктов, молока и сухофруктов. В заключении проекта было проведено развлекательное мероприятие с доктором " </a:t>
            </a:r>
            <a:r>
              <a:rPr lang="ru-RU" dirty="0" err="1" smtClean="0"/>
              <a:t>Витаминкиной</a:t>
            </a:r>
            <a:r>
              <a:rPr lang="ru-RU" dirty="0" smtClean="0"/>
              <a:t>" и показан спектакль по сказке "Репка" нашими детишками. В ходе мероприятия было прочитано много стихов про овощи и фрукты, загаданы загадки, проведён весёлый конкурс "Свари суп или компот", проведена увлекательная эстафета с витаминами. Все дети хорошо рассказывали стихи, пели песни. </a:t>
            </a:r>
            <a:br>
              <a:rPr lang="ru-RU" dirty="0" smtClean="0"/>
            </a:br>
            <a:r>
              <a:rPr lang="ru-RU" dirty="0" smtClean="0"/>
              <a:t>Хочется сказать отдельное спасибо за костюмированную и музыкальную сказку "Репка"- это был первый наш опыт и он был очень удачным, наши детишки были на высоте - каждая роль удалась. Видна большая предварительная, подготовительная работа со всеми детишками. Детки нашей группы очень активные, эмоциональные и творческие. Каждое мероприятие, на котором они выступают, открывает их творческие способности и возможности, показывает их прогресс, каждого ребёнка мы открываем для себя по-новому. Конечно же, в этом большая заслуга нашего воспитателя Ивановой Юлии Сергеевны. Спасибо Вам большое за Ваш тяжкий труд в воспитании наших малышей, нежную заботу и огромную выдержку! Передавая каждый день в Ваши надежные руки своих чад, мы абсолютно уверены, что в детском саду они чувствуют себя так же, как и дома. </a:t>
            </a:r>
            <a:br>
              <a:rPr lang="ru-RU" dirty="0" smtClean="0"/>
            </a:br>
            <a:r>
              <a:rPr lang="ru-RU" dirty="0" smtClean="0"/>
              <a:t>Спасибо Вам за мудрость и колоссальную любовь, которой Вы постоянно одариваете наших детей! Вы преподносите им первые уроки в их жизни. Благодаря Вашей чуткой работе, дети с радостью открывают для себя этот увлекательный мир! Благодарим Вас за все!</a:t>
            </a:r>
          </a:p>
          <a:p>
            <a:r>
              <a:rPr lang="ru-RU" b="1" dirty="0" smtClean="0">
                <a:hlinkClick r:id="rId7"/>
              </a:rPr>
              <a:t>Ольга </a:t>
            </a:r>
            <a:r>
              <a:rPr lang="ru-RU" b="1" dirty="0" smtClean="0">
                <a:hlinkClick r:id="rId7"/>
              </a:rPr>
              <a:t>Захарова</a:t>
            </a:r>
            <a:r>
              <a:rPr lang="ru-RU" dirty="0" smtClean="0"/>
              <a:t> </a:t>
            </a:r>
          </a:p>
          <a:p>
            <a:r>
              <a:rPr lang="ru-RU" dirty="0" smtClean="0"/>
              <a:t>Спасибо огромное за такой чудесный, необыкновенный и веселый проект! Каждое мероприятие, которое проводится в нашей группе – это праздник и для детей и для родителей, потому что проводятся они с душой, настроением и теплотой. Благодаря профессионализму воспитателя Юлии Сергеевны, мы наслаждались великолепной сказкой "Репка",в постановке которой приняли участие наши маленькие артисты! Отличное выступление детей поразило всех родителей</a:t>
            </a:r>
            <a:r>
              <a:rPr lang="ru-RU" dirty="0" smtClean="0"/>
              <a:t>! Спасибо </a:t>
            </a:r>
            <a:r>
              <a:rPr lang="ru-RU" dirty="0" smtClean="0"/>
              <a:t>за достижения в творчестве и улыбки наших детей!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55576" y="1700808"/>
            <a:ext cx="7776864" cy="3096344"/>
          </a:xfrm>
          <a:prstGeom prst="horizontalScroll">
            <a:avLst/>
          </a:prstGeom>
          <a:solidFill>
            <a:srgbClr val="339933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+mn-lt"/>
              </a:rPr>
              <a:t>Актуальность проекта</a:t>
            </a:r>
            <a:endParaRPr lang="ru-RU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На разработку этого проекта повлияло наблюдение за тем, что дети не любят есть овощи, фрукты и оставляют их в тарелке, либо вообще отказываются от приема пищи. </a:t>
            </a:r>
          </a:p>
          <a:p>
            <a:pPr>
              <a:buNone/>
            </a:pPr>
            <a:r>
              <a:rPr lang="ru-RU" dirty="0" smtClean="0"/>
              <a:t>Очень важным на сегодняшний день является формирование у детей дошкольного возраста мотивов, понятий, убеждений в необходимости сохранения своего здоровья. Дети должны понять, что овощи и фрукты очень полезны для здоровья, так как в них очень много витаминов, которые позволяют им лучше расти и развиваться.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5040560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7030A0"/>
                </a:solidFill>
                <a:latin typeface="Gabriola" pitchFamily="82" charset="0"/>
              </a:rPr>
              <a:t>Цель проекта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96544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4400" dirty="0" smtClean="0"/>
              <a:t>Формирование мотивации у детей к здоровому образу жизни через ознакомление детей с разнообразием фруктов и овощей, содержанием витаминов в них, их значением для организма; приобщение к правильному питанию.</a:t>
            </a:r>
          </a:p>
          <a:p>
            <a:pPr>
              <a:buNone/>
            </a:pPr>
            <a:r>
              <a:rPr lang="ru-RU" sz="4500" b="1" dirty="0" smtClean="0">
                <a:solidFill>
                  <a:srgbClr val="7030A0"/>
                </a:solidFill>
              </a:rPr>
              <a:t>Задачи:</a:t>
            </a:r>
          </a:p>
          <a:p>
            <a:pPr lvl="0"/>
            <a:r>
              <a:rPr lang="ru-RU" dirty="0" smtClean="0"/>
              <a:t>Создать условия для формирования у детей познавательного интереса. Способствовать накоплению знаний детей об овощах и фруктах, как о витаминах, об их пользе для здоровья человека.</a:t>
            </a:r>
          </a:p>
          <a:p>
            <a:pPr lvl="0"/>
            <a:r>
              <a:rPr lang="ru-RU" dirty="0" smtClean="0"/>
              <a:t>Формировать умение различать овощи по цвету, форме, величине, запаху, вкусу.</a:t>
            </a:r>
          </a:p>
          <a:p>
            <a:pPr lvl="0"/>
            <a:r>
              <a:rPr lang="ru-RU" dirty="0" smtClean="0"/>
              <a:t>Развивать у детей стремление отражать свои представления в продуктивной деятельности (рисование, лепка, аппликация).</a:t>
            </a:r>
          </a:p>
          <a:p>
            <a:pPr lvl="0"/>
            <a:r>
              <a:rPr lang="ru-RU" dirty="0" smtClean="0"/>
              <a:t>Расширять кругозор, развивать наблюдательность, любознательность, связную речь, обогащать словарь детей.</a:t>
            </a:r>
          </a:p>
          <a:p>
            <a:pPr lvl="0"/>
            <a:r>
              <a:rPr lang="ru-RU" dirty="0" smtClean="0"/>
              <a:t>Воспитывать у детей желание участвовать в трудовой деятельности (посадка лука)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+mn-lt"/>
              </a:rPr>
              <a:t>Этапы реализации проекта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772817"/>
            <a:ext cx="7941568" cy="2952328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ru-RU" sz="2400" b="1" dirty="0" smtClean="0"/>
              <a:t>1 этап – Организационно–подготовительный</a:t>
            </a:r>
          </a:p>
          <a:p>
            <a:pPr lvl="0"/>
            <a:r>
              <a:rPr lang="ru-RU" sz="1900" dirty="0" smtClean="0"/>
              <a:t>Составление паспорта проекта;</a:t>
            </a:r>
          </a:p>
          <a:p>
            <a:pPr lvl="0"/>
            <a:r>
              <a:rPr lang="ru-RU" sz="1900" dirty="0" smtClean="0"/>
              <a:t>Беседы с детьми, для выявления знаний детей об овощах, фруктах (витаминах);</a:t>
            </a:r>
          </a:p>
          <a:p>
            <a:pPr lvl="0"/>
            <a:r>
              <a:rPr lang="ru-RU" sz="1900" dirty="0" smtClean="0"/>
              <a:t>Подбор методической литературы и наглядно дидактического материала, игр, пособий для реализации проекта;</a:t>
            </a:r>
          </a:p>
          <a:p>
            <a:pPr lvl="0"/>
            <a:r>
              <a:rPr lang="ru-RU" sz="1900" dirty="0" smtClean="0"/>
              <a:t>Ознакомление родителей с проектом;</a:t>
            </a:r>
          </a:p>
          <a:p>
            <a:pPr lvl="0"/>
            <a:r>
              <a:rPr lang="ru-RU" sz="1900" dirty="0" smtClean="0"/>
              <a:t>Прогнозирование результатов.</a:t>
            </a:r>
          </a:p>
          <a:p>
            <a:pPr>
              <a:buNone/>
            </a:pPr>
            <a:endParaRPr lang="ru-RU" sz="2400" dirty="0" smtClean="0"/>
          </a:p>
          <a:p>
            <a:pPr>
              <a:buBlip>
                <a:blip r:embed="rId2"/>
              </a:buBlip>
            </a:pPr>
            <a:endParaRPr lang="ru-RU" sz="2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6000" b="1" dirty="0">
              <a:solidFill>
                <a:srgbClr val="7030A0"/>
              </a:solidFill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/>
              <a:t>2 этап – Практический (основной)</a:t>
            </a:r>
            <a:endParaRPr lang="ru-RU" sz="2800" u="sng" dirty="0" smtClean="0"/>
          </a:p>
          <a:p>
            <a:pPr>
              <a:buNone/>
            </a:pPr>
            <a:r>
              <a:rPr lang="ru-RU" sz="2400" b="1" u="sng" dirty="0" smtClean="0">
                <a:solidFill>
                  <a:srgbClr val="7030A0"/>
                </a:solidFill>
              </a:rPr>
              <a:t>Деятельность воспитателя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pPr lvl="0"/>
            <a:r>
              <a:rPr lang="ru-RU" sz="1800" dirty="0" smtClean="0"/>
              <a:t>Создание предметно-развивающей среды по теме «Витаминки – овощи и фрукты»;</a:t>
            </a:r>
          </a:p>
          <a:p>
            <a:pPr lvl="0"/>
            <a:r>
              <a:rPr lang="ru-RU" sz="1800" dirty="0" smtClean="0"/>
              <a:t>Оформление папки-передвижки «Что растет на огороде», «Овощи и фрукты – ценные продукты», «Живые витамины»;</a:t>
            </a:r>
          </a:p>
          <a:p>
            <a:pPr lvl="0"/>
            <a:r>
              <a:rPr lang="ru-RU" sz="1800" dirty="0" smtClean="0"/>
              <a:t>Создание мультимедийных презентаций по данной теме для детей.</a:t>
            </a:r>
          </a:p>
          <a:p>
            <a:pPr>
              <a:buNone/>
            </a:pPr>
            <a:r>
              <a:rPr lang="ru-RU" sz="2400" b="1" u="sng" dirty="0" smtClean="0">
                <a:solidFill>
                  <a:srgbClr val="7030A0"/>
                </a:solidFill>
              </a:rPr>
              <a:t>С родителями: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pPr lvl="0"/>
            <a:r>
              <a:rPr lang="ru-RU" sz="1800" dirty="0" smtClean="0"/>
              <a:t>Изготовление родителями книжки-малышки «Загадки с грядки и дерева; </a:t>
            </a:r>
          </a:p>
          <a:p>
            <a:pPr lvl="0"/>
            <a:r>
              <a:rPr lang="ru-RU" sz="1800" dirty="0" smtClean="0"/>
              <a:t>Наглядно-информационное сотрудничество «Какие овощи фрукты лучше  употреблять в пищу, в каких содержится наибольшее количество витаминов»;</a:t>
            </a:r>
          </a:p>
          <a:p>
            <a:pPr lvl="0"/>
            <a:r>
              <a:rPr lang="ru-RU" sz="1800" dirty="0" smtClean="0"/>
              <a:t>Изготовление (приобретение) совместно с родителями наглядных пособий «Овощи и фрукты»; дидактических игр «Для чего полезны овощи и фрукты», «Где содержатся витамины?»;</a:t>
            </a:r>
          </a:p>
          <a:p>
            <a:pPr lvl="0"/>
            <a:r>
              <a:rPr lang="ru-RU" sz="1800" dirty="0" smtClean="0"/>
              <a:t>Проведение викторины для родителей «Знатоки правильного питания</a:t>
            </a:r>
            <a:r>
              <a:rPr lang="ru-RU" sz="1800" dirty="0" smtClean="0"/>
              <a:t>».</a:t>
            </a:r>
            <a:endParaRPr lang="ru-RU" sz="1800" dirty="0" smtClean="0"/>
          </a:p>
          <a:p>
            <a:pPr lvl="0">
              <a:buNone/>
            </a:pPr>
            <a:endParaRPr lang="ru-RU" sz="1800" dirty="0" smtClean="0"/>
          </a:p>
          <a:p>
            <a:pPr lvl="0"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проект\фото\Новая папка\DSC00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92488" cy="6858000"/>
          </a:xfrm>
          <a:prstGeom prst="rect">
            <a:avLst/>
          </a:prstGeom>
          <a:noFill/>
        </p:spPr>
      </p:pic>
      <p:pic>
        <p:nvPicPr>
          <p:cNvPr id="1027" name="Picture 3" descr="G:\проект\фото\Новая папка\DSC00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-5140"/>
            <a:ext cx="4644008" cy="3218116"/>
          </a:xfrm>
          <a:prstGeom prst="rect">
            <a:avLst/>
          </a:prstGeom>
          <a:noFill/>
        </p:spPr>
      </p:pic>
      <p:pic>
        <p:nvPicPr>
          <p:cNvPr id="1028" name="Picture 4" descr="G:\проект\фото\Новая папка\DSC003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3016"/>
            <a:ext cx="4572000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проект\фото\Новая папка\DSC00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111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проект\фото\Новая папка\DSC00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707904" cy="2468220"/>
          </a:xfrm>
          <a:prstGeom prst="rect">
            <a:avLst/>
          </a:prstGeom>
          <a:noFill/>
        </p:spPr>
      </p:pic>
      <p:pic>
        <p:nvPicPr>
          <p:cNvPr id="3075" name="Picture 3" descr="G:\проект\фото\Новая папка\DSC003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3550" y="0"/>
            <a:ext cx="3420450" cy="2276872"/>
          </a:xfrm>
          <a:prstGeom prst="rect">
            <a:avLst/>
          </a:prstGeom>
          <a:noFill/>
        </p:spPr>
      </p:pic>
      <p:pic>
        <p:nvPicPr>
          <p:cNvPr id="3076" name="Picture 4" descr="G:\проект\фото\Новая папка\DSC003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442" y="2204864"/>
            <a:ext cx="4218811" cy="2808312"/>
          </a:xfrm>
          <a:prstGeom prst="rect">
            <a:avLst/>
          </a:prstGeom>
          <a:noFill/>
        </p:spPr>
      </p:pic>
      <p:pic>
        <p:nvPicPr>
          <p:cNvPr id="3077" name="Picture 5" descr="G:\проект\фото\Новая папка\DSC003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910389"/>
            <a:ext cx="2627784" cy="3947612"/>
          </a:xfrm>
          <a:prstGeom prst="rect">
            <a:avLst/>
          </a:prstGeom>
          <a:noFill/>
        </p:spPr>
      </p:pic>
      <p:pic>
        <p:nvPicPr>
          <p:cNvPr id="3078" name="Picture 6" descr="G:\проект\фото\Новая папка\DSC003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7200" y="4437112"/>
            <a:ext cx="3636800" cy="242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761</Words>
  <Application>Microsoft Office PowerPoint</Application>
  <PresentationFormat>Экран (4:3)</PresentationFormat>
  <Paragraphs>102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   Презентация проекта</vt:lpstr>
      <vt:lpstr>Проект  </vt:lpstr>
      <vt:lpstr>Актуальность проекта</vt:lpstr>
      <vt:lpstr>   Цель проекта </vt:lpstr>
      <vt:lpstr>Этапы реализации проекта </vt:lpstr>
      <vt:lpstr> 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Ожидаемый результат </vt:lpstr>
      <vt:lpstr>   Продукт реализации проекта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проекта</dc:title>
  <dc:creator>digital</dc:creator>
  <cp:lastModifiedBy>Юля</cp:lastModifiedBy>
  <cp:revision>49</cp:revision>
  <dcterms:created xsi:type="dcterms:W3CDTF">2014-09-05T12:42:06Z</dcterms:created>
  <dcterms:modified xsi:type="dcterms:W3CDTF">2017-11-29T20:29:49Z</dcterms:modified>
</cp:coreProperties>
</file>