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83" r:id="rId5"/>
    <p:sldId id="282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305" r:id="rId19"/>
    <p:sldId id="296" r:id="rId20"/>
    <p:sldId id="297" r:id="rId21"/>
    <p:sldId id="298" r:id="rId22"/>
    <p:sldId id="299" r:id="rId23"/>
    <p:sldId id="306" r:id="rId24"/>
    <p:sldId id="300" r:id="rId25"/>
    <p:sldId id="301" r:id="rId26"/>
    <p:sldId id="302" r:id="rId27"/>
    <p:sldId id="303" r:id="rId28"/>
    <p:sldId id="281" r:id="rId29"/>
    <p:sldId id="30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latin typeface="Comic Sans MS" pitchFamily="66" charset="0"/>
              </a:rPr>
              <a:t>Профстандарт педагога : В вопросах и ответах</a:t>
            </a:r>
            <a:endParaRPr lang="ru-RU" sz="44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Comic Sans MS" pitchFamily="66" charset="0"/>
              </a:rPr>
              <a:t>Разработала  заместитель заведующего по ВР и Б   МДОУ «Сланцевский детский сад №3 комбинированного вида» </a:t>
            </a:r>
          </a:p>
          <a:p>
            <a:r>
              <a:rPr lang="ru-RU" sz="2400" b="1" dirty="0" smtClean="0">
                <a:latin typeface="Comic Sans MS" pitchFamily="66" charset="0"/>
              </a:rPr>
              <a:t>Юлия Анатольевна Гребенюк</a:t>
            </a:r>
            <a:endParaRPr lang="ru-RU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Особенность</a:t>
            </a: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Ключевая идея профстандарта – умение педагога работать с разными категориями детей: мигрантами, сиротами, одаренными, инвалидами, детьми оказавшимися в трудной жизненной ситуации и т. д.</a:t>
            </a:r>
          </a:p>
          <a:p>
            <a:r>
              <a:rPr lang="ru-RU" sz="2800" b="1" dirty="0" smtClean="0">
                <a:latin typeface="Comic Sans MS" pitchFamily="66" charset="0"/>
              </a:rPr>
              <a:t>Перестроиться и начать оценивать педагога и детского сада не только по работе с успешными, но и с трудными детьми. </a:t>
            </a:r>
            <a:endParaRPr lang="ru-RU" sz="2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Comic Sans MS" pitchFamily="66" charset="0"/>
              </a:rPr>
              <a:t>Какие новые компетенции выдвигает стандарт, которыми педагог должен овладеть?</a:t>
            </a:r>
            <a:endParaRPr lang="ru-RU" sz="4000" b="1" dirty="0">
              <a:latin typeface="Comic Sans MS" pitchFamily="66" charset="0"/>
            </a:endParaRPr>
          </a:p>
        </p:txBody>
      </p:sp>
      <p:pic>
        <p:nvPicPr>
          <p:cNvPr id="4" name="Picture 2" descr="C:\Users\Юлия\Desktop\Профстандарты педагог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7286676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390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Comic Sans MS" pitchFamily="66" charset="0"/>
              </a:rPr>
              <a:t>Новые компетенции</a:t>
            </a:r>
            <a:endParaRPr lang="ru-RU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Технологии работы с одаренными воспитанниками</a:t>
            </a:r>
          </a:p>
          <a:p>
            <a:r>
              <a:rPr lang="ru-RU" b="1" dirty="0" smtClean="0">
                <a:latin typeface="Comic Sans MS" pitchFamily="66" charset="0"/>
              </a:rPr>
              <a:t>Технологии работы в условиях реализации программ инклюзивного образования</a:t>
            </a:r>
          </a:p>
          <a:p>
            <a:r>
              <a:rPr lang="ru-RU" b="1" dirty="0" smtClean="0">
                <a:latin typeface="Comic Sans MS" pitchFamily="66" charset="0"/>
              </a:rPr>
              <a:t> Уметь работать с воспитанниками, имеющими проблемы в развитии</a:t>
            </a:r>
          </a:p>
          <a:p>
            <a:r>
              <a:rPr lang="ru-RU" b="1" dirty="0" smtClean="0">
                <a:latin typeface="Comic Sans MS" pitchFamily="66" charset="0"/>
              </a:rPr>
              <a:t>Уметь работать с девиантными, социально запущенными детьми, в том числе имеющими отклонения в социальном поведении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ru-RU" sz="40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Comic Sans MS" pitchFamily="66" charset="0"/>
              </a:rPr>
              <a:t>Зачем педагогам нужен профессиональный стандарт?</a:t>
            </a:r>
            <a:endParaRPr lang="ru-RU" sz="4000" b="1" dirty="0">
              <a:latin typeface="Comic Sans MS" pitchFamily="66" charset="0"/>
            </a:endParaRPr>
          </a:p>
        </p:txBody>
      </p:sp>
      <p:pic>
        <p:nvPicPr>
          <p:cNvPr id="4" name="Picture 2" descr="C:\Users\Юлия\Desktop\Профстандарты педагог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7286676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Профессиональный стандарт работает в двух плоскостях:</a:t>
            </a:r>
          </a:p>
          <a:p>
            <a:pPr>
              <a:buNone/>
            </a:pPr>
            <a:r>
              <a:rPr lang="ru-RU" dirty="0" smtClean="0"/>
              <a:t>1) основа для анализа и реформирования (это процесс преобразования, изменения существующей системы образования с сохранением основы неизменной)  педагогического образования</a:t>
            </a:r>
          </a:p>
          <a:p>
            <a:pPr>
              <a:buNone/>
            </a:pPr>
            <a:r>
              <a:rPr lang="ru-RU" dirty="0" smtClean="0"/>
              <a:t>2) основа для регулирования трудовых отношений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b="1" dirty="0" smtClean="0">
                <a:latin typeface="Comic Sans MS" pitchFamily="66" charset="0"/>
              </a:rPr>
              <a:t>Что такое профстандарт педагога?</a:t>
            </a:r>
            <a:endParaRPr lang="ru-RU" sz="4000" b="1" dirty="0">
              <a:latin typeface="Comic Sans MS" pitchFamily="66" charset="0"/>
            </a:endParaRPr>
          </a:p>
        </p:txBody>
      </p:sp>
      <p:pic>
        <p:nvPicPr>
          <p:cNvPr id="4" name="Picture 2" descr="C:\Users\Юлия\Desktop\Профстандарты педагог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7286676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Comic Sans MS" pitchFamily="66" charset="0"/>
              </a:rPr>
              <a:t>Что же такое стандарт?</a:t>
            </a:r>
            <a:endParaRPr lang="ru-RU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Профессиональный стандарт педагога – это основополагающий документ, содержащий совокупность личностных и профессиональных компетенций учителя.</a:t>
            </a:r>
          </a:p>
          <a:p>
            <a:r>
              <a:rPr lang="ru-RU" sz="2800" b="1" dirty="0" smtClean="0">
                <a:latin typeface="Comic Sans MS" pitchFamily="66" charset="0"/>
              </a:rPr>
              <a:t>На основе нормативного акта будет проводиться аттестация педагогов с присвоением квалификационной категории.</a:t>
            </a:r>
          </a:p>
          <a:p>
            <a:r>
              <a:rPr lang="ru-RU" sz="2800" b="1" dirty="0" smtClean="0">
                <a:latin typeface="Comic Sans MS" pitchFamily="66" charset="0"/>
              </a:rPr>
              <a:t>Также его нормы будут учитываться при приеме на работу в ОО.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Comic Sans MS" pitchFamily="66" charset="0"/>
              </a:rPr>
              <a:t>Что же такое стандарт?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Профстандарт детализирует конкретные знания и умения, которыми нужно владеть педагогу, а также   подробно описывает его трудовые действия.</a:t>
            </a:r>
          </a:p>
          <a:p>
            <a:r>
              <a:rPr lang="ru-RU" sz="3200" b="1" dirty="0" smtClean="0">
                <a:latin typeface="Comic Sans MS" pitchFamily="66" charset="0"/>
              </a:rPr>
              <a:t>Оплата труда педагога должна  основываться на качестве выполнения требований стандарта</a:t>
            </a:r>
            <a:endParaRPr lang="ru-RU" sz="32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Comic Sans MS" pitchFamily="66" charset="0"/>
              </a:rPr>
              <a:t>Что же такое стандарт?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Comic Sans MS" pitchFamily="66" charset="0"/>
              </a:rPr>
              <a:t>В целом профессиональный стандарт педагогических работников является документом, от которого зависит:</a:t>
            </a:r>
          </a:p>
          <a:p>
            <a:r>
              <a:rPr lang="ru-RU" b="1" dirty="0" smtClean="0">
                <a:latin typeface="Comic Sans MS" pitchFamily="66" charset="0"/>
              </a:rPr>
              <a:t>возможность конкретного человека работать в педагогической сфере;</a:t>
            </a:r>
          </a:p>
          <a:p>
            <a:r>
              <a:rPr lang="ru-RU" b="1" dirty="0" smtClean="0">
                <a:latin typeface="Comic Sans MS" pitchFamily="66" charset="0"/>
              </a:rPr>
              <a:t>размер оплаты труда;</a:t>
            </a:r>
          </a:p>
          <a:p>
            <a:r>
              <a:rPr lang="ru-RU" b="1" dirty="0" smtClean="0">
                <a:latin typeface="Comic Sans MS" pitchFamily="66" charset="0"/>
              </a:rPr>
              <a:t>порядок исчисления стажа;</a:t>
            </a:r>
          </a:p>
          <a:p>
            <a:r>
              <a:rPr lang="ru-RU" b="1" dirty="0" smtClean="0">
                <a:latin typeface="Comic Sans MS" pitchFamily="66" charset="0"/>
              </a:rPr>
              <a:t>определение размера пенсии;</a:t>
            </a:r>
          </a:p>
          <a:p>
            <a:r>
              <a:rPr lang="ru-RU" b="1" dirty="0" smtClean="0">
                <a:latin typeface="Comic Sans MS" pitchFamily="66" charset="0"/>
              </a:rPr>
              <a:t>планирование карьеры педагогического работника.</a:t>
            </a:r>
          </a:p>
          <a:p>
            <a:r>
              <a:rPr lang="ru-RU" b="1" dirty="0" smtClean="0">
                <a:latin typeface="Comic Sans MS" pitchFamily="66" charset="0"/>
              </a:rPr>
              <a:t>Одним словом, профстандарт педагога — это документ, который не только устанавливает основные требования к квалификации педагога, но и дает общее определение деятельности, которую ведет этот работник.</a:t>
            </a:r>
          </a:p>
          <a:p>
            <a:r>
              <a:rPr lang="ru-RU" b="1" dirty="0" smtClean="0">
                <a:latin typeface="Comic Sans MS" pitchFamily="66" charset="0"/>
              </a:rPr>
              <a:t>В целом профстандарт является рамочным документом и при необходимости дополняется требованиями, утвержденными в регионах с учетом местных особенностей. Кроме того, внутренние стандарты учреждения образования тоже могут содержать дополнительные требования к педагогическому работнику.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atin typeface="Comic Sans MS" pitchFamily="66" charset="0"/>
              </a:rPr>
              <a:t>Структура профессионального стандарта</a:t>
            </a:r>
          </a:p>
          <a:p>
            <a:r>
              <a:rPr lang="ru-RU" sz="4000" dirty="0" smtClean="0">
                <a:latin typeface="Comic Sans MS" pitchFamily="66" charset="0"/>
              </a:rPr>
              <a:t>Обучение</a:t>
            </a:r>
          </a:p>
          <a:p>
            <a:r>
              <a:rPr lang="ru-RU" sz="4000" dirty="0" smtClean="0">
                <a:latin typeface="Comic Sans MS" pitchFamily="66" charset="0"/>
              </a:rPr>
              <a:t>Воспитание</a:t>
            </a:r>
          </a:p>
          <a:p>
            <a:r>
              <a:rPr lang="ru-RU" sz="4000" dirty="0" smtClean="0">
                <a:latin typeface="Comic Sans MS" pitchFamily="66" charset="0"/>
              </a:rPr>
              <a:t>Развитие</a:t>
            </a:r>
          </a:p>
          <a:p>
            <a:pPr algn="ctr">
              <a:buNone/>
            </a:pPr>
            <a:endParaRPr lang="ru-RU" sz="4000" b="1" dirty="0">
              <a:latin typeface="Comic Sans MS" pitchFamily="66" charset="0"/>
            </a:endParaRPr>
          </a:p>
        </p:txBody>
      </p:sp>
      <p:pic>
        <p:nvPicPr>
          <p:cNvPr id="4" name="Picture 2" descr="C:\Users\Юлия\Desktop\Профстандарты педагог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7286676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Юлия\Desktop\Новая папка\img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1439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11430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Comic Sans MS" pitchFamily="66" charset="0"/>
              </a:rPr>
              <a:t>Обучение</a:t>
            </a:r>
            <a:endParaRPr lang="ru-RU" sz="4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200" b="1" dirty="0" smtClean="0">
                <a:latin typeface="Comic Sans MS" pitchFamily="66" charset="0"/>
              </a:rPr>
              <a:t>Знать программы обучения</a:t>
            </a:r>
          </a:p>
          <a:p>
            <a:r>
              <a:rPr lang="ru-RU" sz="2200" b="1" dirty="0" smtClean="0">
                <a:latin typeface="Comic Sans MS" pitchFamily="66" charset="0"/>
              </a:rPr>
              <a:t>Иметь высшее или среднее профессиональное образование по направлениям подготовки «Образование и педагогика» </a:t>
            </a:r>
          </a:p>
          <a:p>
            <a:r>
              <a:rPr lang="ru-RU" sz="2200" b="1" dirty="0" smtClean="0">
                <a:latin typeface="Comic Sans MS" pitchFamily="66" charset="0"/>
              </a:rPr>
              <a:t> Уметь планировать и анализировать работу</a:t>
            </a:r>
          </a:p>
          <a:p>
            <a:r>
              <a:rPr lang="ru-RU" sz="2200" b="1" dirty="0" smtClean="0">
                <a:latin typeface="Comic Sans MS" pitchFamily="66" charset="0"/>
              </a:rPr>
              <a:t>Владеть формами и методами обучения 0 стандартными и инновационными</a:t>
            </a:r>
          </a:p>
          <a:p>
            <a:r>
              <a:rPr lang="ru-RU" sz="2200" b="1" dirty="0" smtClean="0">
                <a:latin typeface="Comic Sans MS" pitchFamily="66" charset="0"/>
              </a:rPr>
              <a:t>Использовать специальные подходы, чтобы охватить всех детей</a:t>
            </a:r>
          </a:p>
          <a:p>
            <a:r>
              <a:rPr lang="ru-RU" sz="2200" b="1" dirty="0" smtClean="0">
                <a:latin typeface="Comic Sans MS" pitchFamily="66" charset="0"/>
              </a:rPr>
              <a:t>Уметь объективно оценивать возможности детей, используя разные формы и методы контроля</a:t>
            </a:r>
          </a:p>
          <a:p>
            <a:r>
              <a:rPr lang="ru-RU" sz="2200" b="1" dirty="0" smtClean="0">
                <a:latin typeface="Comic Sans MS" pitchFamily="66" charset="0"/>
              </a:rPr>
              <a:t>Владеть ИКТ - компетенциями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Comic Sans MS" pitchFamily="66" charset="0"/>
              </a:rPr>
              <a:t>Воспитание</a:t>
            </a:r>
            <a:endParaRPr lang="ru-RU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Владеть организационными формами и методами</a:t>
            </a:r>
          </a:p>
          <a:p>
            <a:r>
              <a:rPr lang="ru-RU" sz="2800" b="1" dirty="0" smtClean="0">
                <a:latin typeface="Comic Sans MS" pitchFamily="66" charset="0"/>
              </a:rPr>
              <a:t>Владеть формами и методами воспитательной работы</a:t>
            </a:r>
          </a:p>
          <a:p>
            <a:r>
              <a:rPr lang="ru-RU" sz="2800" b="1" dirty="0" smtClean="0">
                <a:latin typeface="Comic Sans MS" pitchFamily="66" charset="0"/>
              </a:rPr>
              <a:t>Уметь общаться с детьми, защищать их интересы и достоинство</a:t>
            </a:r>
          </a:p>
          <a:p>
            <a:r>
              <a:rPr lang="ru-RU" sz="2800" b="1" dirty="0" smtClean="0">
                <a:latin typeface="Comic Sans MS" pitchFamily="66" charset="0"/>
              </a:rPr>
              <a:t>Поддерживать уклад, атмосферу и традиции учреждения, внося в них свой положительный вклад</a:t>
            </a:r>
            <a:endParaRPr lang="ru-RU" sz="2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Comic Sans MS" pitchFamily="66" charset="0"/>
              </a:rPr>
              <a:t>Развитие</a:t>
            </a:r>
            <a:endParaRPr lang="ru-RU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Готовность принять всех детей</a:t>
            </a:r>
          </a:p>
          <a:p>
            <a:r>
              <a:rPr lang="ru-RU" sz="3200" b="1" dirty="0" smtClean="0">
                <a:latin typeface="Comic Sans MS" pitchFamily="66" charset="0"/>
              </a:rPr>
              <a:t>Выявлять разнообразные проблемы детей, оказывать адресную помощь</a:t>
            </a:r>
          </a:p>
          <a:p>
            <a:r>
              <a:rPr lang="ru-RU" sz="3200" b="1" dirty="0" smtClean="0">
                <a:latin typeface="Comic Sans MS" pitchFamily="66" charset="0"/>
              </a:rPr>
              <a:t>Готовность к взаимодействию с другими специалистами</a:t>
            </a:r>
          </a:p>
          <a:p>
            <a:r>
              <a:rPr lang="ru-RU" sz="3200" b="1" dirty="0" smtClean="0">
                <a:latin typeface="Comic Sans MS" pitchFamily="66" charset="0"/>
              </a:rPr>
              <a:t>Уметь отслеживать динамику развития ребенка</a:t>
            </a:r>
            <a:endParaRPr lang="ru-RU" sz="32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Содержание </a:t>
            </a: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и структура заполненного </a:t>
            </a: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профессионального </a:t>
            </a: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стандарта педагога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7239000" cy="524131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Comic Sans MS" pitchFamily="66" charset="0"/>
              </a:rPr>
              <a:t>Все </a:t>
            </a:r>
            <a:r>
              <a:rPr lang="ru-RU" b="1" dirty="0" err="1" smtClean="0">
                <a:latin typeface="Comic Sans MS" pitchFamily="66" charset="0"/>
              </a:rPr>
              <a:t>профстандарты</a:t>
            </a:r>
            <a:r>
              <a:rPr lang="ru-RU" b="1" dirty="0" smtClean="0">
                <a:latin typeface="Comic Sans MS" pitchFamily="66" charset="0"/>
              </a:rPr>
              <a:t> разрабатываются по единому макету, который был утвержден приказом Минтруда РФ № 147н от 12.04.2013. Согласно этому приказу профессиональные стандарты для любых работников, в том числе и для педагогов, должны состоять из следующих частей:</a:t>
            </a:r>
          </a:p>
          <a:p>
            <a:r>
              <a:rPr lang="ru-RU" b="1" dirty="0" smtClean="0">
                <a:latin typeface="Comic Sans MS" pitchFamily="66" charset="0"/>
              </a:rPr>
              <a:t>Общая характеристика профессии. Здесь указывается, как именно называется профессия, какую конкретно деятельность осуществляют работники, занятые ею, а также ее классификация по ОКВЭД и ОКЗ.</a:t>
            </a:r>
          </a:p>
          <a:p>
            <a:r>
              <a:rPr lang="ru-RU" b="1" dirty="0" smtClean="0">
                <a:latin typeface="Comic Sans MS" pitchFamily="66" charset="0"/>
              </a:rPr>
              <a:t>Функциональная карта. В этом разделе описываются те функции, которые входят в педагогическую деятельность.</a:t>
            </a:r>
          </a:p>
          <a:p>
            <a:r>
              <a:rPr lang="ru-RU" b="1" dirty="0" smtClean="0">
                <a:latin typeface="Comic Sans MS" pitchFamily="66" charset="0"/>
              </a:rPr>
              <a:t>Характеристика трудовых функций. Здесь каждая из обобщенных трудовых функций (фактически направлений деятельности) подробно описывается с указанием требований, предъявляемых к квалификации педагога. Также здесь описываются знания, умения и конкретные виды действий, которые осуществляет преподаватель, воспитатель или учитель.</a:t>
            </a:r>
          </a:p>
          <a:p>
            <a:r>
              <a:rPr lang="ru-RU" b="1" dirty="0" smtClean="0">
                <a:latin typeface="Comic Sans MS" pitchFamily="66" charset="0"/>
              </a:rPr>
              <a:t>Сведения об организациях-разработчиках.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Comic Sans MS" pitchFamily="66" charset="0"/>
              </a:rPr>
              <a:t>Связь между требованиями к воспитателю ДОУ по ФГОС и профстандарту</a:t>
            </a:r>
            <a:endParaRPr lang="ru-RU" sz="4000" b="1" dirty="0">
              <a:latin typeface="Comic Sans MS" pitchFamily="66" charset="0"/>
            </a:endParaRPr>
          </a:p>
        </p:txBody>
      </p:sp>
      <p:pic>
        <p:nvPicPr>
          <p:cNvPr id="4" name="Picture 2" descr="C:\Users\Юлия\Desktop\Профстандарты педагог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7286676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Comic Sans MS" pitchFamily="66" charset="0"/>
              </a:rPr>
              <a:t>ФГОС и Профстандарт</a:t>
            </a:r>
            <a:endParaRPr lang="ru-RU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>
                <a:latin typeface="Comic Sans MS" pitchFamily="66" charset="0"/>
              </a:rPr>
              <a:t>К педагогическим работникам ДОУ сейчас применяется2 вида стандартов:</a:t>
            </a:r>
          </a:p>
          <a:p>
            <a:r>
              <a:rPr lang="ru-RU" b="1" dirty="0" smtClean="0">
                <a:latin typeface="Comic Sans MS" pitchFamily="66" charset="0"/>
              </a:rPr>
              <a:t>ФГОС, утвержденный Минобрнауки РФ </a:t>
            </a:r>
          </a:p>
          <a:p>
            <a:r>
              <a:rPr lang="ru-RU" b="1" dirty="0" smtClean="0">
                <a:latin typeface="Comic Sans MS" pitchFamily="66" charset="0"/>
              </a:rPr>
              <a:t>Профстандарт, утвержденный Минтруда РФ</a:t>
            </a:r>
          </a:p>
          <a:p>
            <a:r>
              <a:rPr lang="ru-RU" b="1" dirty="0" smtClean="0">
                <a:latin typeface="Comic Sans MS" pitchFamily="66" charset="0"/>
              </a:rPr>
              <a:t>Оба стандарта разработаны в 2013 году, но относятся к разным сферам: ФГОС касается образовательных учреждений в целом,  а профстандарт относится к кадровой политике, аттестационной работе, разработке должностных инструкций и другим действиям, касающимся  конкретных работников.</a:t>
            </a:r>
            <a:endParaRPr lang="ru-RU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  <a:latin typeface="Comic Sans MS" pitchFamily="66" charset="0"/>
              </a:rPr>
              <a:t>ФГОС и Профстандарт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Кроме того ФГОС уже действует, а профстандарт в отношении педагогических работников вступает в силу лишь с 2017 года</a:t>
            </a:r>
          </a:p>
          <a:p>
            <a:r>
              <a:rPr lang="ru-RU" b="1" dirty="0" smtClean="0">
                <a:latin typeface="Comic Sans MS" pitchFamily="66" charset="0"/>
              </a:rPr>
              <a:t>Но тем не менее и ФГОС и Профстандарт воспитателя ДОУ очень тесно связаны между собой</a:t>
            </a:r>
          </a:p>
          <a:p>
            <a:r>
              <a:rPr lang="ru-RU" b="1" dirty="0" smtClean="0">
                <a:latin typeface="Comic Sans MS" pitchFamily="66" charset="0"/>
              </a:rPr>
              <a:t>Дело в том , что с 2017 года ФГОС должны будут разрабатываться с учетом заложенных в профстандартах требований.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Comic Sans MS" pitchFamily="66" charset="0"/>
              </a:rPr>
              <a:t>Цели введения Минтрудом профессионального стандарта педагога</a:t>
            </a:r>
            <a:endParaRPr lang="ru-RU" sz="4000" b="1" dirty="0">
              <a:latin typeface="Comic Sans MS" pitchFamily="66" charset="0"/>
            </a:endParaRPr>
          </a:p>
        </p:txBody>
      </p:sp>
      <p:pic>
        <p:nvPicPr>
          <p:cNvPr id="4" name="Picture 2" descr="C:\Users\Юлия\Desktop\Профстандарты педагог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7286676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Цели и задачи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atin typeface="Comic Sans MS" pitchFamily="66" charset="0"/>
              </a:rPr>
              <a:t>Введение профстандартов для педагог позволит решить сразу несколько вопросов</a:t>
            </a:r>
          </a:p>
          <a:p>
            <a:r>
              <a:rPr lang="ru-RU" b="1" dirty="0" smtClean="0">
                <a:latin typeface="Comic Sans MS" pitchFamily="66" charset="0"/>
              </a:rPr>
              <a:t>Точно определить какую квалификацию должен иметь педагог</a:t>
            </a:r>
          </a:p>
          <a:p>
            <a:r>
              <a:rPr lang="ru-RU" b="1" dirty="0" smtClean="0">
                <a:latin typeface="Comic Sans MS" pitchFamily="66" charset="0"/>
              </a:rPr>
              <a:t>Обеспечить нужную  подготовку будущих работников этой области</a:t>
            </a:r>
          </a:p>
          <a:p>
            <a:r>
              <a:rPr lang="ru-RU" b="1" dirty="0" smtClean="0">
                <a:latin typeface="Comic Sans MS" pitchFamily="66" charset="0"/>
              </a:rPr>
              <a:t>Уведомить педагогов о требованиях, которые будут к ним применяться</a:t>
            </a:r>
          </a:p>
          <a:p>
            <a:r>
              <a:rPr lang="ru-RU" b="1" dirty="0" smtClean="0">
                <a:latin typeface="Comic Sans MS" pitchFamily="66" charset="0"/>
              </a:rPr>
              <a:t>Привлечь самих педагогов к повышению уровня образования в России</a:t>
            </a:r>
            <a:endParaRPr lang="ru-RU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C:\Users\Юлия\Desktop\img15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1439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Юлия\Desktop\Новая папка\img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81439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Comic Sans MS" pitchFamily="66" charset="0"/>
              </a:rPr>
              <a:t>Термины и определения применительно к педагогу</a:t>
            </a:r>
            <a:endParaRPr lang="ru-RU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Квалификация педагога - отражает уровень профессиональной подготовки воспитателя и его готовность к труду в сфере образования.</a:t>
            </a:r>
          </a:p>
          <a:p>
            <a:r>
              <a:rPr lang="ru-RU" sz="3200" b="1" dirty="0" smtClean="0">
                <a:latin typeface="Comic Sans MS" pitchFamily="66" charset="0"/>
              </a:rPr>
              <a:t>Квалификация воспитателя складывается из его профессиональных компетенций</a:t>
            </a:r>
            <a:endParaRPr lang="ru-RU" sz="32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Comic Sans MS" pitchFamily="66" charset="0"/>
              </a:rPr>
              <a:t>Термины и определения применительно к педагогу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Профессиональная компетенция – способность успешно действовать на основе практического опыта,  умения и знаний при решении профессиональных задач</a:t>
            </a:r>
            <a:endParaRPr lang="ru-RU" sz="3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Comic Sans MS" pitchFamily="66" charset="0"/>
              </a:rPr>
              <a:t>Термины и определения применительно к педагогу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>
                <a:latin typeface="Comic Sans MS" pitchFamily="66" charset="0"/>
              </a:rPr>
              <a:t>Ключевые области стандарта педагога – разделы стандарта, соответствующие структуре профессиональной деятельности педагога:</a:t>
            </a:r>
          </a:p>
          <a:p>
            <a:r>
              <a:rPr lang="ru-RU" sz="3200" b="1" dirty="0" smtClean="0">
                <a:latin typeface="Comic Sans MS" pitchFamily="66" charset="0"/>
              </a:rPr>
              <a:t>Обучение ребенка</a:t>
            </a:r>
          </a:p>
          <a:p>
            <a:r>
              <a:rPr lang="ru-RU" sz="3200" b="1" dirty="0" smtClean="0">
                <a:latin typeface="Comic Sans MS" pitchFamily="66" charset="0"/>
              </a:rPr>
              <a:t>Воспитание ребенка</a:t>
            </a:r>
          </a:p>
          <a:p>
            <a:r>
              <a:rPr lang="ru-RU" sz="3200" b="1" dirty="0" smtClean="0">
                <a:latin typeface="Comic Sans MS" pitchFamily="66" charset="0"/>
              </a:rPr>
              <a:t>Развитие ребенка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atin typeface="Comic Sans MS" pitchFamily="66" charset="0"/>
              </a:rPr>
              <a:t>Какие основные нововведения в работе педагога отражены в профессиональном стандарте?</a:t>
            </a:r>
            <a:endParaRPr lang="ru-RU" sz="4000" b="1" dirty="0">
              <a:latin typeface="Comic Sans MS" pitchFamily="66" charset="0"/>
            </a:endParaRPr>
          </a:p>
        </p:txBody>
      </p:sp>
      <p:pic>
        <p:nvPicPr>
          <p:cNvPr id="5" name="Picture 2" descr="C:\Users\Юлия\Desktop\Профстандарты педагог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7215238" cy="107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Comic Sans MS" pitchFamily="66" charset="0"/>
              </a:rPr>
              <a:t>Ключевые нововведения</a:t>
            </a:r>
            <a:endParaRPr lang="ru-RU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429288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Comic Sans MS" pitchFamily="66" charset="0"/>
              </a:rPr>
              <a:t>Раньше педагог был главным носителем знаний, сейчас информационная функция педагога  будет снижаться</a:t>
            </a:r>
          </a:p>
          <a:p>
            <a:r>
              <a:rPr lang="ru-RU" b="1" dirty="0" smtClean="0">
                <a:latin typeface="Comic Sans MS" pitchFamily="66" charset="0"/>
              </a:rPr>
              <a:t>Ему нужно будет освоить самому и научить детей совершенно новым компетенциям: умению учиться, общаться со сверстниками и жить в поликультурном пространстве</a:t>
            </a:r>
          </a:p>
          <a:p>
            <a:r>
              <a:rPr lang="ru-RU" b="1" dirty="0" smtClean="0">
                <a:latin typeface="Comic Sans MS" pitchFamily="66" charset="0"/>
              </a:rPr>
              <a:t>Педагогу необходимо полное овладение современными ИК- технологиями, знание и использование социальных сетей</a:t>
            </a:r>
            <a:endParaRPr lang="ru-RU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Comic Sans MS" pitchFamily="66" charset="0"/>
              </a:rPr>
              <a:t>В чем главная  особенность профстандарта</a:t>
            </a:r>
            <a:endParaRPr lang="ru-RU" sz="4000" b="1" dirty="0">
              <a:latin typeface="Comic Sans MS" pitchFamily="66" charset="0"/>
            </a:endParaRPr>
          </a:p>
        </p:txBody>
      </p:sp>
      <p:pic>
        <p:nvPicPr>
          <p:cNvPr id="27650" name="Picture 2" descr="C:\Users\Юлия\Desktop\Профстандарты педагог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7286676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126</TotalTime>
  <Words>813</Words>
  <PresentationFormat>Экран (4:3)</PresentationFormat>
  <Paragraphs>102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Изящная</vt:lpstr>
      <vt:lpstr>Профстандарт педагога : В вопросах и ответах</vt:lpstr>
      <vt:lpstr>Слайд 2</vt:lpstr>
      <vt:lpstr>Слайд 3</vt:lpstr>
      <vt:lpstr>Термины и определения применительно к педагогу</vt:lpstr>
      <vt:lpstr>Термины и определения применительно к педагогу</vt:lpstr>
      <vt:lpstr>Термины и определения применительно к педагогу</vt:lpstr>
      <vt:lpstr>Слайд 7</vt:lpstr>
      <vt:lpstr>Ключевые нововведения</vt:lpstr>
      <vt:lpstr>Слайд 9</vt:lpstr>
      <vt:lpstr>Особенность</vt:lpstr>
      <vt:lpstr>Слайд 11</vt:lpstr>
      <vt:lpstr>Новые компетенции</vt:lpstr>
      <vt:lpstr>Слайд 13</vt:lpstr>
      <vt:lpstr>Слайд 14</vt:lpstr>
      <vt:lpstr>Слайд 15</vt:lpstr>
      <vt:lpstr>Что же такое стандарт?</vt:lpstr>
      <vt:lpstr>Что же такое стандарт?</vt:lpstr>
      <vt:lpstr>Что же такое стандарт?</vt:lpstr>
      <vt:lpstr>Слайд 19</vt:lpstr>
      <vt:lpstr>Обучение</vt:lpstr>
      <vt:lpstr>Воспитание</vt:lpstr>
      <vt:lpstr>Развитие</vt:lpstr>
      <vt:lpstr>   Содержание и структура заполненного  профессионального стандарта педагога </vt:lpstr>
      <vt:lpstr>Слайд 24</vt:lpstr>
      <vt:lpstr>ФГОС и Профстандарт</vt:lpstr>
      <vt:lpstr>ФГОС и Профстандарт</vt:lpstr>
      <vt:lpstr>Слайд 27</vt:lpstr>
      <vt:lpstr>Цели и задачи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Профстандарт педагога : В вопросах и ответах</dc:title>
  <dc:creator>Юлия</dc:creator>
  <cp:lastModifiedBy>Юлия</cp:lastModifiedBy>
  <cp:revision>15</cp:revision>
  <dcterms:created xsi:type="dcterms:W3CDTF">2017-01-24T07:02:58Z</dcterms:created>
  <dcterms:modified xsi:type="dcterms:W3CDTF">2017-01-24T09:30:09Z</dcterms:modified>
</cp:coreProperties>
</file>